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9084AA-375C-4612-93F6-4FE79366052C}" type="datetimeFigureOut">
              <a:rPr lang="nl-NL" smtClean="0"/>
              <a:t>1-4-2014</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02E1F5-CAE1-4FF9-9508-52EF820057C8}" type="slidenum">
              <a:rPr lang="nl-NL" smtClean="0"/>
              <a:t>‹nr.›</a:t>
            </a:fld>
            <a:endParaRPr lang="nl-NL"/>
          </a:p>
        </p:txBody>
      </p:sp>
    </p:spTree>
    <p:extLst>
      <p:ext uri="{BB962C8B-B14F-4D97-AF65-F5344CB8AC3E}">
        <p14:creationId xmlns:p14="http://schemas.microsoft.com/office/powerpoint/2010/main" val="2547792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BCB0F5-3394-4471-9C2A-39C07EDDE22E}" type="slidenum">
              <a:rPr lang="fr-FR"/>
              <a:pPr/>
              <a:t>2</a:t>
            </a:fld>
            <a:endParaRPr lang="fr-F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nl-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4BB60B-D8A0-4681-92BF-A1473357D934}" type="slidenum">
              <a:rPr lang="fr-FR"/>
              <a:pPr/>
              <a:t>11</a:t>
            </a:fld>
            <a:endParaRPr lang="fr-FR"/>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nl-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C63F5B-611F-442A-8E55-BEE3ECBFD96A}" type="slidenum">
              <a:rPr lang="fr-FR"/>
              <a:pPr/>
              <a:t>12</a:t>
            </a:fld>
            <a:endParaRPr lang="fr-FR"/>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nl-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AFE11D-CBC8-42AA-BDD5-518B5AC1FAFE}" type="slidenum">
              <a:rPr lang="fr-FR"/>
              <a:pPr/>
              <a:t>13</a:t>
            </a:fld>
            <a:endParaRPr lang="fr-FR"/>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nl-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0AB379-D310-42FD-9CDB-FA3F758189F5}" type="slidenum">
              <a:rPr lang="fr-FR"/>
              <a:pPr/>
              <a:t>14</a:t>
            </a:fld>
            <a:endParaRPr lang="fr-FR"/>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nl-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DB9CD4-1A78-4803-9AA5-E3C1CA853185}" type="slidenum">
              <a:rPr lang="fr-FR"/>
              <a:pPr/>
              <a:t>15</a:t>
            </a:fld>
            <a:endParaRPr lang="fr-FR"/>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nl-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8AF8A4-68B2-4C29-85B8-0904ED98D225}" type="slidenum">
              <a:rPr lang="fr-FR"/>
              <a:pPr/>
              <a:t>16</a:t>
            </a:fld>
            <a:endParaRPr lang="fr-FR"/>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569786-0BBB-4489-8816-909840F0EAB2}" type="slidenum">
              <a:rPr lang="fr-FR"/>
              <a:pPr/>
              <a:t>3</a:t>
            </a:fld>
            <a:endParaRPr lang="fr-FR"/>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BA74CA-1E54-4047-90E0-37C4396FAC91}" type="slidenum">
              <a:rPr lang="fr-FR"/>
              <a:pPr/>
              <a:t>4</a:t>
            </a:fld>
            <a:endParaRPr lang="fr-F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FC248D-3A42-4FBD-A2B3-29681B475D79}" type="slidenum">
              <a:rPr lang="fr-FR"/>
              <a:pPr/>
              <a:t>5</a:t>
            </a:fld>
            <a:endParaRPr lang="fr-FR"/>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nl-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D5B2A2-4D55-4687-B9CF-BE8D89E9EEC0}" type="slidenum">
              <a:rPr lang="fr-FR"/>
              <a:pPr/>
              <a:t>6</a:t>
            </a:fld>
            <a:endParaRPr lang="fr-FR"/>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nl-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A043A7-570A-4BAF-8954-3A5D307D2BA4}" type="slidenum">
              <a:rPr lang="fr-FR"/>
              <a:pPr/>
              <a:t>7</a:t>
            </a:fld>
            <a:endParaRPr lang="fr-F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3C4CA0-555E-4B77-B57B-CD2EAF267D84}" type="slidenum">
              <a:rPr lang="fr-FR"/>
              <a:pPr/>
              <a:t>8</a:t>
            </a:fld>
            <a:endParaRPr lang="fr-F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96AFFB-CFE1-4203-B8DD-FF98D002D68F}" type="slidenum">
              <a:rPr lang="fr-FR"/>
              <a:pPr/>
              <a:t>9</a:t>
            </a:fld>
            <a:endParaRPr lang="fr-FR"/>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nl-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4AB6FD-5285-45B1-BD31-A6941DA232B0}" type="slidenum">
              <a:rPr lang="fr-FR"/>
              <a:pPr/>
              <a:t>10</a:t>
            </a:fld>
            <a:endParaRPr lang="fr-FR"/>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BB52CD6F-2250-4B92-8DF1-D8961742CE1F}" type="datetimeFigureOut">
              <a:rPr lang="nl-NL" smtClean="0"/>
              <a:t>1-4-2014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9875A20-1933-44B0-8EF0-ABA921AE9614}" type="slidenum">
              <a:rPr lang="nl-NL" smtClean="0"/>
              <a:t>‹nr.›</a:t>
            </a:fld>
            <a:endParaRPr lang="nl-NL"/>
          </a:p>
        </p:txBody>
      </p:sp>
    </p:spTree>
    <p:extLst>
      <p:ext uri="{BB962C8B-B14F-4D97-AF65-F5344CB8AC3E}">
        <p14:creationId xmlns:p14="http://schemas.microsoft.com/office/powerpoint/2010/main" val="1530328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B52CD6F-2250-4B92-8DF1-D8961742CE1F}" type="datetimeFigureOut">
              <a:rPr lang="nl-NL" smtClean="0"/>
              <a:t>1-4-2014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9875A20-1933-44B0-8EF0-ABA921AE9614}" type="slidenum">
              <a:rPr lang="nl-NL" smtClean="0"/>
              <a:t>‹nr.›</a:t>
            </a:fld>
            <a:endParaRPr lang="nl-NL"/>
          </a:p>
        </p:txBody>
      </p:sp>
    </p:spTree>
    <p:extLst>
      <p:ext uri="{BB962C8B-B14F-4D97-AF65-F5344CB8AC3E}">
        <p14:creationId xmlns:p14="http://schemas.microsoft.com/office/powerpoint/2010/main" val="3896158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B52CD6F-2250-4B92-8DF1-D8961742CE1F}" type="datetimeFigureOut">
              <a:rPr lang="nl-NL" smtClean="0"/>
              <a:t>1-4-2014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9875A20-1933-44B0-8EF0-ABA921AE9614}" type="slidenum">
              <a:rPr lang="nl-NL" smtClean="0"/>
              <a:t>‹nr.›</a:t>
            </a:fld>
            <a:endParaRPr lang="nl-NL"/>
          </a:p>
        </p:txBody>
      </p:sp>
    </p:spTree>
    <p:extLst>
      <p:ext uri="{BB962C8B-B14F-4D97-AF65-F5344CB8AC3E}">
        <p14:creationId xmlns:p14="http://schemas.microsoft.com/office/powerpoint/2010/main" val="3551224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B52CD6F-2250-4B92-8DF1-D8961742CE1F}" type="datetimeFigureOut">
              <a:rPr lang="nl-NL" smtClean="0"/>
              <a:t>1-4-2014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9875A20-1933-44B0-8EF0-ABA921AE9614}" type="slidenum">
              <a:rPr lang="nl-NL" smtClean="0"/>
              <a:t>‹nr.›</a:t>
            </a:fld>
            <a:endParaRPr lang="nl-NL"/>
          </a:p>
        </p:txBody>
      </p:sp>
    </p:spTree>
    <p:extLst>
      <p:ext uri="{BB962C8B-B14F-4D97-AF65-F5344CB8AC3E}">
        <p14:creationId xmlns:p14="http://schemas.microsoft.com/office/powerpoint/2010/main" val="3504503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BB52CD6F-2250-4B92-8DF1-D8961742CE1F}" type="datetimeFigureOut">
              <a:rPr lang="nl-NL" smtClean="0"/>
              <a:t>1-4-2014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9875A20-1933-44B0-8EF0-ABA921AE9614}" type="slidenum">
              <a:rPr lang="nl-NL" smtClean="0"/>
              <a:t>‹nr.›</a:t>
            </a:fld>
            <a:endParaRPr lang="nl-NL"/>
          </a:p>
        </p:txBody>
      </p:sp>
    </p:spTree>
    <p:extLst>
      <p:ext uri="{BB962C8B-B14F-4D97-AF65-F5344CB8AC3E}">
        <p14:creationId xmlns:p14="http://schemas.microsoft.com/office/powerpoint/2010/main" val="1842963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BB52CD6F-2250-4B92-8DF1-D8961742CE1F}" type="datetimeFigureOut">
              <a:rPr lang="nl-NL" smtClean="0"/>
              <a:t>1-4-2014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9875A20-1933-44B0-8EF0-ABA921AE9614}" type="slidenum">
              <a:rPr lang="nl-NL" smtClean="0"/>
              <a:t>‹nr.›</a:t>
            </a:fld>
            <a:endParaRPr lang="nl-NL"/>
          </a:p>
        </p:txBody>
      </p:sp>
    </p:spTree>
    <p:extLst>
      <p:ext uri="{BB962C8B-B14F-4D97-AF65-F5344CB8AC3E}">
        <p14:creationId xmlns:p14="http://schemas.microsoft.com/office/powerpoint/2010/main" val="2283158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BB52CD6F-2250-4B92-8DF1-D8961742CE1F}" type="datetimeFigureOut">
              <a:rPr lang="nl-NL" smtClean="0"/>
              <a:t>1-4-2014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9875A20-1933-44B0-8EF0-ABA921AE9614}" type="slidenum">
              <a:rPr lang="nl-NL" smtClean="0"/>
              <a:t>‹nr.›</a:t>
            </a:fld>
            <a:endParaRPr lang="nl-NL"/>
          </a:p>
        </p:txBody>
      </p:sp>
    </p:spTree>
    <p:extLst>
      <p:ext uri="{BB962C8B-B14F-4D97-AF65-F5344CB8AC3E}">
        <p14:creationId xmlns:p14="http://schemas.microsoft.com/office/powerpoint/2010/main" val="3692885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BB52CD6F-2250-4B92-8DF1-D8961742CE1F}" type="datetimeFigureOut">
              <a:rPr lang="nl-NL" smtClean="0"/>
              <a:t>1-4-2014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9875A20-1933-44B0-8EF0-ABA921AE9614}" type="slidenum">
              <a:rPr lang="nl-NL" smtClean="0"/>
              <a:t>‹nr.›</a:t>
            </a:fld>
            <a:endParaRPr lang="nl-NL"/>
          </a:p>
        </p:txBody>
      </p:sp>
    </p:spTree>
    <p:extLst>
      <p:ext uri="{BB962C8B-B14F-4D97-AF65-F5344CB8AC3E}">
        <p14:creationId xmlns:p14="http://schemas.microsoft.com/office/powerpoint/2010/main" val="1698448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B52CD6F-2250-4B92-8DF1-D8961742CE1F}" type="datetimeFigureOut">
              <a:rPr lang="nl-NL" smtClean="0"/>
              <a:t>1-4-2014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9875A20-1933-44B0-8EF0-ABA921AE9614}" type="slidenum">
              <a:rPr lang="nl-NL" smtClean="0"/>
              <a:t>‹nr.›</a:t>
            </a:fld>
            <a:endParaRPr lang="nl-NL"/>
          </a:p>
        </p:txBody>
      </p:sp>
    </p:spTree>
    <p:extLst>
      <p:ext uri="{BB962C8B-B14F-4D97-AF65-F5344CB8AC3E}">
        <p14:creationId xmlns:p14="http://schemas.microsoft.com/office/powerpoint/2010/main" val="2943405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BB52CD6F-2250-4B92-8DF1-D8961742CE1F}" type="datetimeFigureOut">
              <a:rPr lang="nl-NL" smtClean="0"/>
              <a:t>1-4-2014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9875A20-1933-44B0-8EF0-ABA921AE9614}" type="slidenum">
              <a:rPr lang="nl-NL" smtClean="0"/>
              <a:t>‹nr.›</a:t>
            </a:fld>
            <a:endParaRPr lang="nl-NL"/>
          </a:p>
        </p:txBody>
      </p:sp>
    </p:spTree>
    <p:extLst>
      <p:ext uri="{BB962C8B-B14F-4D97-AF65-F5344CB8AC3E}">
        <p14:creationId xmlns:p14="http://schemas.microsoft.com/office/powerpoint/2010/main" val="807004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BB52CD6F-2250-4B92-8DF1-D8961742CE1F}" type="datetimeFigureOut">
              <a:rPr lang="nl-NL" smtClean="0"/>
              <a:t>1-4-2014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9875A20-1933-44B0-8EF0-ABA921AE9614}" type="slidenum">
              <a:rPr lang="nl-NL" smtClean="0"/>
              <a:t>‹nr.›</a:t>
            </a:fld>
            <a:endParaRPr lang="nl-NL"/>
          </a:p>
        </p:txBody>
      </p:sp>
    </p:spTree>
    <p:extLst>
      <p:ext uri="{BB962C8B-B14F-4D97-AF65-F5344CB8AC3E}">
        <p14:creationId xmlns:p14="http://schemas.microsoft.com/office/powerpoint/2010/main" val="3165800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52CD6F-2250-4B92-8DF1-D8961742CE1F}" type="datetimeFigureOut">
              <a:rPr lang="nl-NL" smtClean="0"/>
              <a:t>1-4-2014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875A20-1933-44B0-8EF0-ABA921AE9614}" type="slidenum">
              <a:rPr lang="nl-NL" smtClean="0"/>
              <a:t>‹nr.›</a:t>
            </a:fld>
            <a:endParaRPr lang="nl-NL"/>
          </a:p>
        </p:txBody>
      </p:sp>
    </p:spTree>
    <p:extLst>
      <p:ext uri="{BB962C8B-B14F-4D97-AF65-F5344CB8AC3E}">
        <p14:creationId xmlns:p14="http://schemas.microsoft.com/office/powerpoint/2010/main" val="935537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endParaRPr lang="nl-NL"/>
          </a:p>
        </p:txBody>
      </p:sp>
      <p:sp>
        <p:nvSpPr>
          <p:cNvPr id="3" name="Ondertitel 2"/>
          <p:cNvSpPr>
            <a:spLocks noGrp="1"/>
          </p:cNvSpPr>
          <p:nvPr>
            <p:ph type="subTitle" idx="1"/>
          </p:nvPr>
        </p:nvSpPr>
        <p:spPr/>
        <p:txBody>
          <a:bodyPr/>
          <a:lstStyle/>
          <a:p>
            <a:endParaRPr lang="nl-NL"/>
          </a:p>
        </p:txBody>
      </p:sp>
    </p:spTree>
    <p:extLst>
      <p:ext uri="{BB962C8B-B14F-4D97-AF65-F5344CB8AC3E}">
        <p14:creationId xmlns:p14="http://schemas.microsoft.com/office/powerpoint/2010/main" val="2142978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a:xfrm flipV="1">
            <a:off x="457200" y="0"/>
            <a:ext cx="8229600" cy="274638"/>
          </a:xfrm>
        </p:spPr>
        <p:txBody>
          <a:bodyPr>
            <a:normAutofit fontScale="90000"/>
          </a:bodyPr>
          <a:lstStyle/>
          <a:p>
            <a:endParaRPr lang="nl-NL" sz="4000"/>
          </a:p>
        </p:txBody>
      </p:sp>
      <p:sp>
        <p:nvSpPr>
          <p:cNvPr id="14341" name="Rectangle 5"/>
          <p:cNvSpPr>
            <a:spLocks noGrp="1" noChangeArrowheads="1"/>
          </p:cNvSpPr>
          <p:nvPr>
            <p:ph type="body" sz="half" idx="1"/>
          </p:nvPr>
        </p:nvSpPr>
        <p:spPr>
          <a:xfrm>
            <a:off x="0" y="1628775"/>
            <a:ext cx="4506913" cy="4581525"/>
          </a:xfrm>
        </p:spPr>
        <p:txBody>
          <a:bodyPr/>
          <a:lstStyle/>
          <a:p>
            <a:pPr>
              <a:lnSpc>
                <a:spcPct val="80000"/>
              </a:lnSpc>
            </a:pPr>
            <a:r>
              <a:rPr lang="fr-FR" sz="2400"/>
              <a:t>Buona pulcella fut Eulalia. Bel auret corps bellezour anima. Voldrent la ueintre li d[õ] inimi. Voldrent la faire diaule seruir. Elle nont eskoltet les mals conselliers. Quelle d[õ] raneiet chi maent sus en ciel.Ne por or ned argent ne paramenz. Por manatce regiel ne preiement. Niule cose non la pouret omq[ue] pleier.  La polle sempre n[on] amast lo d[õ] menestier. </a:t>
            </a:r>
          </a:p>
        </p:txBody>
      </p:sp>
      <p:sp>
        <p:nvSpPr>
          <p:cNvPr id="14342" name="Rectangle 6"/>
          <p:cNvSpPr>
            <a:spLocks noGrp="1" noChangeArrowheads="1"/>
          </p:cNvSpPr>
          <p:nvPr>
            <p:ph type="body" sz="half" idx="2"/>
          </p:nvPr>
        </p:nvSpPr>
        <p:spPr>
          <a:xfrm>
            <a:off x="4648200" y="1557338"/>
            <a:ext cx="4495800" cy="4448175"/>
          </a:xfrm>
        </p:spPr>
        <p:txBody>
          <a:bodyPr/>
          <a:lstStyle/>
          <a:p>
            <a:pPr>
              <a:lnSpc>
                <a:spcPct val="80000"/>
              </a:lnSpc>
            </a:pPr>
            <a:r>
              <a:rPr lang="fr-FR" sz="2400"/>
              <a:t>Bonne pucelle fut Eulalie. Beau avait le corps, belle l'âme. Voulurent la vaincre les ennemis de Dieu, Voulurent la faire diable servir. Elle, n'écoute pas les mauvais conseillers : « Qu'elle renie Dieu qui demeure au ciel ! »Ni pour or, ni argent ni parure,Pour menace royale ni prière :Nulle chose ne la put jamais plier  À ce la fille toujours n'aimât le ministère de Dieu. </a:t>
            </a:r>
            <a:endParaRPr lang="fr-FR" sz="1800"/>
          </a:p>
        </p:txBody>
      </p:sp>
    </p:spTree>
    <p:extLst>
      <p:ext uri="{BB962C8B-B14F-4D97-AF65-F5344CB8AC3E}">
        <p14:creationId xmlns:p14="http://schemas.microsoft.com/office/powerpoint/2010/main" val="21424863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ctrTitle"/>
          </p:nvPr>
        </p:nvSpPr>
        <p:spPr/>
        <p:txBody>
          <a:bodyPr/>
          <a:lstStyle/>
          <a:p>
            <a:r>
              <a:rPr lang="fr-CA"/>
              <a:t>Le Moyen Âge</a:t>
            </a:r>
            <a:endParaRPr lang="fr-FR"/>
          </a:p>
        </p:txBody>
      </p:sp>
      <p:sp>
        <p:nvSpPr>
          <p:cNvPr id="16389" name="Rectangle 5"/>
          <p:cNvSpPr>
            <a:spLocks noGrp="1" noChangeArrowheads="1"/>
          </p:cNvSpPr>
          <p:nvPr>
            <p:ph type="subTitle" idx="1"/>
          </p:nvPr>
        </p:nvSpPr>
        <p:spPr/>
        <p:txBody>
          <a:bodyPr/>
          <a:lstStyle/>
          <a:p>
            <a:r>
              <a:rPr lang="fr-CA"/>
              <a:t>L’ancien français</a:t>
            </a:r>
          </a:p>
          <a:p>
            <a:r>
              <a:rPr lang="fr-CA"/>
              <a:t>Du IX</a:t>
            </a:r>
            <a:r>
              <a:rPr lang="fr-CA" baseline="30000"/>
              <a:t>e</a:t>
            </a:r>
            <a:r>
              <a:rPr lang="fr-CA"/>
              <a:t> siècle au XVI</a:t>
            </a:r>
            <a:r>
              <a:rPr lang="fr-CA" baseline="30000"/>
              <a:t>e</a:t>
            </a:r>
            <a:r>
              <a:rPr lang="fr-CA"/>
              <a:t> siècle</a:t>
            </a:r>
            <a:endParaRPr lang="fr-FR"/>
          </a:p>
        </p:txBody>
      </p:sp>
    </p:spTree>
    <p:extLst>
      <p:ext uri="{BB962C8B-B14F-4D97-AF65-F5344CB8AC3E}">
        <p14:creationId xmlns:p14="http://schemas.microsoft.com/office/powerpoint/2010/main" val="21317088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fr-CA"/>
              <a:t>Les nouveautés</a:t>
            </a:r>
            <a:endParaRPr lang="fr-FR"/>
          </a:p>
        </p:txBody>
      </p:sp>
      <p:sp>
        <p:nvSpPr>
          <p:cNvPr id="18435" name="Rectangle 3"/>
          <p:cNvSpPr>
            <a:spLocks noGrp="1" noChangeArrowheads="1"/>
          </p:cNvSpPr>
          <p:nvPr>
            <p:ph type="body" idx="1"/>
          </p:nvPr>
        </p:nvSpPr>
        <p:spPr/>
        <p:txBody>
          <a:bodyPr/>
          <a:lstStyle/>
          <a:p>
            <a:r>
              <a:rPr lang="fr-CA"/>
              <a:t>Les déterminants la, le, les</a:t>
            </a:r>
          </a:p>
          <a:p>
            <a:r>
              <a:rPr lang="fr-CA"/>
              <a:t>Les auxiliaire avoir et être</a:t>
            </a:r>
          </a:p>
          <a:p>
            <a:r>
              <a:rPr lang="fr-CA"/>
              <a:t>Le futur, le passé composé, le conditionnel</a:t>
            </a:r>
          </a:p>
          <a:p>
            <a:r>
              <a:rPr lang="fr-CA"/>
              <a:t>Les débuts du singulier et du pluriel</a:t>
            </a:r>
            <a:endParaRPr lang="fr-FR"/>
          </a:p>
        </p:txBody>
      </p:sp>
    </p:spTree>
    <p:extLst>
      <p:ext uri="{BB962C8B-B14F-4D97-AF65-F5344CB8AC3E}">
        <p14:creationId xmlns:p14="http://schemas.microsoft.com/office/powerpoint/2010/main" val="40873282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Grp="1" noChangeArrowheads="1"/>
          </p:cNvSpPr>
          <p:nvPr>
            <p:ph type="title"/>
          </p:nvPr>
        </p:nvSpPr>
        <p:spPr/>
        <p:txBody>
          <a:bodyPr/>
          <a:lstStyle/>
          <a:p>
            <a:r>
              <a:rPr lang="fr-CA"/>
              <a:t>Les chevaliers de la table ronde</a:t>
            </a:r>
            <a:endParaRPr lang="fr-FR"/>
          </a:p>
        </p:txBody>
      </p:sp>
      <p:sp>
        <p:nvSpPr>
          <p:cNvPr id="21509" name="Rectangle 5"/>
          <p:cNvSpPr>
            <a:spLocks noGrp="1" noChangeArrowheads="1"/>
          </p:cNvSpPr>
          <p:nvPr>
            <p:ph type="body" sz="half" idx="1"/>
          </p:nvPr>
        </p:nvSpPr>
        <p:spPr/>
        <p:txBody>
          <a:bodyPr/>
          <a:lstStyle/>
          <a:p>
            <a:r>
              <a:rPr lang="fr-CA"/>
              <a:t>Dame, saluz vos mande la plus sage pucele qui orendoit vive et la plus belle que ge saiche au mien escient.</a:t>
            </a:r>
            <a:endParaRPr lang="fr-FR"/>
          </a:p>
        </p:txBody>
      </p:sp>
      <p:sp>
        <p:nvSpPr>
          <p:cNvPr id="21510" name="Rectangle 6"/>
          <p:cNvSpPr>
            <a:spLocks noGrp="1" noChangeArrowheads="1"/>
          </p:cNvSpPr>
          <p:nvPr>
            <p:ph type="body" sz="half" idx="2"/>
          </p:nvPr>
        </p:nvSpPr>
        <p:spPr/>
        <p:txBody>
          <a:bodyPr/>
          <a:lstStyle/>
          <a:p>
            <a:r>
              <a:rPr lang="fr-CA"/>
              <a:t>Dame, la plus savante demoiselle actuellement vivante et , à mon avis, la plus belle je connaisse.</a:t>
            </a:r>
            <a:endParaRPr lang="fr-FR"/>
          </a:p>
        </p:txBody>
      </p:sp>
    </p:spTree>
    <p:extLst>
      <p:ext uri="{BB962C8B-B14F-4D97-AF65-F5344CB8AC3E}">
        <p14:creationId xmlns:p14="http://schemas.microsoft.com/office/powerpoint/2010/main" val="31559870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fr-CA"/>
              <a:t>La dispersion de la langue</a:t>
            </a:r>
            <a:endParaRPr lang="fr-FR"/>
          </a:p>
        </p:txBody>
      </p:sp>
      <p:sp>
        <p:nvSpPr>
          <p:cNvPr id="19459" name="Rectangle 3"/>
          <p:cNvSpPr>
            <a:spLocks noGrp="1" noChangeArrowheads="1"/>
          </p:cNvSpPr>
          <p:nvPr>
            <p:ph type="body" idx="1"/>
          </p:nvPr>
        </p:nvSpPr>
        <p:spPr/>
        <p:txBody>
          <a:bodyPr/>
          <a:lstStyle/>
          <a:p>
            <a:r>
              <a:rPr lang="fr-CA"/>
              <a:t>Naissance d’une littérature (XII</a:t>
            </a:r>
            <a:r>
              <a:rPr lang="fr-CA" baseline="30000"/>
              <a:t>e</a:t>
            </a:r>
            <a:r>
              <a:rPr lang="fr-CA"/>
              <a:t> siècle)</a:t>
            </a:r>
          </a:p>
          <a:p>
            <a:r>
              <a:rPr lang="fr-CA"/>
              <a:t>Français langue officielle en Angleterre!</a:t>
            </a:r>
          </a:p>
          <a:p>
            <a:r>
              <a:rPr lang="fr-CA"/>
              <a:t>On parle aussi français en Pologne, Italie, Allemagne</a:t>
            </a:r>
          </a:p>
          <a:p>
            <a:r>
              <a:rPr lang="fr-CA"/>
              <a:t>Français langue du peuple, mais pas du reste… </a:t>
            </a:r>
          </a:p>
          <a:p>
            <a:r>
              <a:rPr lang="fr-CA"/>
              <a:t>…sauf les sermons!</a:t>
            </a:r>
            <a:endParaRPr lang="fr-FR"/>
          </a:p>
        </p:txBody>
      </p:sp>
    </p:spTree>
    <p:extLst>
      <p:ext uri="{BB962C8B-B14F-4D97-AF65-F5344CB8AC3E}">
        <p14:creationId xmlns:p14="http://schemas.microsoft.com/office/powerpoint/2010/main" val="25321790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fr-CA"/>
              <a:t>Les mots français</a:t>
            </a:r>
            <a:endParaRPr lang="fr-FR"/>
          </a:p>
        </p:txBody>
      </p:sp>
      <p:sp>
        <p:nvSpPr>
          <p:cNvPr id="20483" name="Rectangle 3"/>
          <p:cNvSpPr>
            <a:spLocks noGrp="1" noChangeArrowheads="1"/>
          </p:cNvSpPr>
          <p:nvPr>
            <p:ph type="body" idx="1"/>
          </p:nvPr>
        </p:nvSpPr>
        <p:spPr/>
        <p:txBody>
          <a:bodyPr/>
          <a:lstStyle/>
          <a:p>
            <a:r>
              <a:rPr lang="fr-CA"/>
              <a:t>Croisades et commerces favorisent les emprunts</a:t>
            </a:r>
          </a:p>
          <a:p>
            <a:pPr lvl="1"/>
            <a:r>
              <a:rPr lang="fr-CA"/>
              <a:t>Chiffres arabes</a:t>
            </a:r>
          </a:p>
          <a:p>
            <a:r>
              <a:rPr lang="fr-CA"/>
              <a:t>Emprunts au latin</a:t>
            </a:r>
          </a:p>
          <a:p>
            <a:pPr lvl="1"/>
            <a:r>
              <a:rPr lang="fr-CA" sz="2000"/>
              <a:t>Ex: navigare (la)         nager (fr)          naviguer</a:t>
            </a:r>
            <a:r>
              <a:rPr lang="fr-CA"/>
              <a:t>      </a:t>
            </a:r>
          </a:p>
          <a:p>
            <a:r>
              <a:rPr lang="fr-CA"/>
              <a:t>Formation de mots nouveaux</a:t>
            </a:r>
          </a:p>
          <a:p>
            <a:r>
              <a:rPr lang="fr-CA"/>
              <a:t>Grammaire de latin écrite en français</a:t>
            </a:r>
            <a:endParaRPr lang="fr-FR"/>
          </a:p>
        </p:txBody>
      </p:sp>
      <p:sp>
        <p:nvSpPr>
          <p:cNvPr id="20484" name="Line 4"/>
          <p:cNvSpPr>
            <a:spLocks noChangeShapeType="1"/>
          </p:cNvSpPr>
          <p:nvPr/>
        </p:nvSpPr>
        <p:spPr bwMode="auto">
          <a:xfrm>
            <a:off x="3203575" y="4508500"/>
            <a:ext cx="504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20486" name="Line 6"/>
          <p:cNvSpPr>
            <a:spLocks noChangeShapeType="1"/>
          </p:cNvSpPr>
          <p:nvPr/>
        </p:nvSpPr>
        <p:spPr bwMode="auto">
          <a:xfrm>
            <a:off x="5003800" y="4508500"/>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Tree>
    <p:extLst>
      <p:ext uri="{BB962C8B-B14F-4D97-AF65-F5344CB8AC3E}">
        <p14:creationId xmlns:p14="http://schemas.microsoft.com/office/powerpoint/2010/main" val="36905737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fr-CA"/>
              <a:t>BREF!</a:t>
            </a:r>
            <a:endParaRPr lang="fr-FR"/>
          </a:p>
        </p:txBody>
      </p:sp>
      <p:sp>
        <p:nvSpPr>
          <p:cNvPr id="26627" name="Rectangle 3"/>
          <p:cNvSpPr>
            <a:spLocks noGrp="1" noChangeArrowheads="1"/>
          </p:cNvSpPr>
          <p:nvPr>
            <p:ph type="body" idx="1"/>
          </p:nvPr>
        </p:nvSpPr>
        <p:spPr/>
        <p:txBody>
          <a:bodyPr/>
          <a:lstStyle/>
          <a:p>
            <a:r>
              <a:rPr lang="fr-CA"/>
              <a:t>Le français n’a pas d’existence officielle</a:t>
            </a:r>
          </a:p>
          <a:p>
            <a:r>
              <a:rPr lang="fr-CA"/>
              <a:t>C’est la langue du peuple</a:t>
            </a:r>
          </a:p>
          <a:p>
            <a:r>
              <a:rPr lang="fr-CA"/>
              <a:t>Il évolue lentement</a:t>
            </a:r>
            <a:endParaRPr lang="fr-FR"/>
          </a:p>
        </p:txBody>
      </p:sp>
    </p:spTree>
    <p:extLst>
      <p:ext uri="{BB962C8B-B14F-4D97-AF65-F5344CB8AC3E}">
        <p14:creationId xmlns:p14="http://schemas.microsoft.com/office/powerpoint/2010/main" val="2636323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endParaRPr lang="nl-NL"/>
          </a:p>
        </p:txBody>
      </p:sp>
      <p:sp>
        <p:nvSpPr>
          <p:cNvPr id="44035" name="Rectangle 3"/>
          <p:cNvSpPr>
            <a:spLocks noGrp="1" noChangeArrowheads="1"/>
          </p:cNvSpPr>
          <p:nvPr>
            <p:ph type="body" idx="1"/>
          </p:nvPr>
        </p:nvSpPr>
        <p:spPr/>
        <p:txBody>
          <a:bodyPr/>
          <a:lstStyle/>
          <a:p>
            <a:pPr>
              <a:lnSpc>
                <a:spcPct val="90000"/>
              </a:lnSpc>
            </a:pPr>
            <a:r>
              <a:rPr lang="fr-CA"/>
              <a:t>Quelle est l’origine des mots suivants</a:t>
            </a:r>
          </a:p>
          <a:p>
            <a:pPr lvl="1">
              <a:lnSpc>
                <a:spcPct val="90000"/>
              </a:lnSpc>
            </a:pPr>
            <a:r>
              <a:rPr lang="fr-CA"/>
              <a:t>Échec et Mat</a:t>
            </a:r>
          </a:p>
          <a:p>
            <a:pPr lvl="1">
              <a:lnSpc>
                <a:spcPct val="90000"/>
              </a:lnSpc>
            </a:pPr>
            <a:r>
              <a:rPr lang="fr-CA"/>
              <a:t>Mannequin</a:t>
            </a:r>
          </a:p>
          <a:p>
            <a:pPr lvl="1">
              <a:lnSpc>
                <a:spcPct val="90000"/>
              </a:lnSpc>
            </a:pPr>
            <a:r>
              <a:rPr lang="fr-CA"/>
              <a:t>Diamant </a:t>
            </a:r>
          </a:p>
          <a:p>
            <a:pPr lvl="1">
              <a:lnSpc>
                <a:spcPct val="90000"/>
              </a:lnSpc>
            </a:pPr>
            <a:r>
              <a:rPr lang="fr-CA"/>
              <a:t>Canapé</a:t>
            </a:r>
          </a:p>
          <a:p>
            <a:pPr lvl="1">
              <a:lnSpc>
                <a:spcPct val="90000"/>
              </a:lnSpc>
            </a:pPr>
            <a:r>
              <a:rPr lang="fr-CA"/>
              <a:t>Alcool</a:t>
            </a:r>
          </a:p>
          <a:p>
            <a:pPr lvl="1">
              <a:lnSpc>
                <a:spcPct val="90000"/>
              </a:lnSpc>
            </a:pPr>
            <a:r>
              <a:rPr lang="fr-CA"/>
              <a:t>Ouest, est, nord, sud</a:t>
            </a:r>
          </a:p>
          <a:p>
            <a:pPr lvl="1">
              <a:lnSpc>
                <a:spcPct val="90000"/>
              </a:lnSpc>
            </a:pPr>
            <a:r>
              <a:rPr lang="fr-CA"/>
              <a:t>Sucre</a:t>
            </a:r>
          </a:p>
          <a:p>
            <a:pPr lvl="1">
              <a:lnSpc>
                <a:spcPct val="90000"/>
              </a:lnSpc>
            </a:pPr>
            <a:endParaRPr lang="fr-FR"/>
          </a:p>
        </p:txBody>
      </p:sp>
    </p:spTree>
    <p:extLst>
      <p:ext uri="{BB962C8B-B14F-4D97-AF65-F5344CB8AC3E}">
        <p14:creationId xmlns:p14="http://schemas.microsoft.com/office/powerpoint/2010/main" val="3397843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2954338"/>
          </a:xfrm>
        </p:spPr>
        <p:txBody>
          <a:bodyPr/>
          <a:lstStyle/>
          <a:p>
            <a:r>
              <a:rPr lang="fr-CA"/>
              <a:t>Histoire de la langue française</a:t>
            </a:r>
            <a:endParaRPr lang="fr-FR"/>
          </a:p>
        </p:txBody>
      </p:sp>
      <p:sp>
        <p:nvSpPr>
          <p:cNvPr id="2051" name="Rectangle 3"/>
          <p:cNvSpPr>
            <a:spLocks noGrp="1" noChangeArrowheads="1"/>
          </p:cNvSpPr>
          <p:nvPr>
            <p:ph type="subTitle" idx="1"/>
          </p:nvPr>
        </p:nvSpPr>
        <p:spPr>
          <a:xfrm flipV="1">
            <a:off x="1371600" y="5638800"/>
            <a:ext cx="6400800" cy="95250"/>
          </a:xfrm>
        </p:spPr>
        <p:txBody>
          <a:bodyPr>
            <a:normAutofit fontScale="25000" lnSpcReduction="20000"/>
          </a:bodyPr>
          <a:lstStyle/>
          <a:p>
            <a:pPr>
              <a:lnSpc>
                <a:spcPct val="80000"/>
              </a:lnSpc>
            </a:pPr>
            <a:endParaRPr lang="nl-NL" sz="800"/>
          </a:p>
        </p:txBody>
      </p:sp>
    </p:spTree>
    <p:extLst>
      <p:ext uri="{BB962C8B-B14F-4D97-AF65-F5344CB8AC3E}">
        <p14:creationId xmlns:p14="http://schemas.microsoft.com/office/powerpoint/2010/main" val="35137319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fr-CA"/>
              <a:t>Préhistoire</a:t>
            </a:r>
            <a:endParaRPr lang="fr-FR"/>
          </a:p>
        </p:txBody>
      </p:sp>
      <p:sp>
        <p:nvSpPr>
          <p:cNvPr id="4099" name="Rectangle 3"/>
          <p:cNvSpPr>
            <a:spLocks noGrp="1" noChangeArrowheads="1"/>
          </p:cNvSpPr>
          <p:nvPr>
            <p:ph type="body" idx="1"/>
          </p:nvPr>
        </p:nvSpPr>
        <p:spPr/>
        <p:txBody>
          <a:bodyPr/>
          <a:lstStyle/>
          <a:p>
            <a:r>
              <a:rPr lang="fr-CA"/>
              <a:t>Tout le territoire français est occupé par les gaulois</a:t>
            </a:r>
          </a:p>
          <a:p>
            <a:r>
              <a:rPr lang="fr-CA"/>
              <a:t>Jules César mène la conquête romaine</a:t>
            </a:r>
          </a:p>
          <a:p>
            <a:r>
              <a:rPr lang="fr-CA"/>
              <a:t>Le latin arrive en Gaule (France)</a:t>
            </a:r>
            <a:endParaRPr lang="fr-FR"/>
          </a:p>
        </p:txBody>
      </p:sp>
    </p:spTree>
    <p:extLst>
      <p:ext uri="{BB962C8B-B14F-4D97-AF65-F5344CB8AC3E}">
        <p14:creationId xmlns:p14="http://schemas.microsoft.com/office/powerpoint/2010/main" val="1708722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title"/>
          </p:nvPr>
        </p:nvSpPr>
        <p:spPr>
          <a:xfrm>
            <a:off x="457200" y="381000"/>
            <a:ext cx="8229600" cy="155575"/>
          </a:xfrm>
        </p:spPr>
        <p:txBody>
          <a:bodyPr>
            <a:normAutofit fontScale="90000"/>
          </a:bodyPr>
          <a:lstStyle/>
          <a:p>
            <a:endParaRPr lang="nl-NL" sz="4000"/>
          </a:p>
        </p:txBody>
      </p:sp>
      <p:sp>
        <p:nvSpPr>
          <p:cNvPr id="5126" name="Rectangle 6"/>
          <p:cNvSpPr>
            <a:spLocks noGrp="1" noChangeArrowheads="1"/>
          </p:cNvSpPr>
          <p:nvPr>
            <p:ph type="body" idx="1"/>
          </p:nvPr>
        </p:nvSpPr>
        <p:spPr>
          <a:xfrm>
            <a:off x="457200" y="260350"/>
            <a:ext cx="8229600" cy="5865813"/>
          </a:xfrm>
        </p:spPr>
        <p:txBody>
          <a:bodyPr/>
          <a:lstStyle/>
          <a:p>
            <a:pPr>
              <a:buFont typeface="Wingdings" pitchFamily="2" charset="2"/>
              <a:buNone/>
            </a:pPr>
            <a:endParaRPr lang="nl-NL"/>
          </a:p>
        </p:txBody>
      </p:sp>
      <p:pic>
        <p:nvPicPr>
          <p:cNvPr id="5127" name="Picture 7" descr="carte_gaul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0"/>
            <a:ext cx="820737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8853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fr-CA"/>
              <a:t>Le gaulois</a:t>
            </a:r>
            <a:endParaRPr lang="fr-FR"/>
          </a:p>
        </p:txBody>
      </p:sp>
      <p:sp>
        <p:nvSpPr>
          <p:cNvPr id="3075" name="Rectangle 3"/>
          <p:cNvSpPr>
            <a:spLocks noGrp="1" noChangeArrowheads="1"/>
          </p:cNvSpPr>
          <p:nvPr>
            <p:ph type="body" idx="1"/>
          </p:nvPr>
        </p:nvSpPr>
        <p:spPr/>
        <p:txBody>
          <a:bodyPr/>
          <a:lstStyle/>
          <a:p>
            <a:pPr>
              <a:lnSpc>
                <a:spcPct val="90000"/>
              </a:lnSpc>
            </a:pPr>
            <a:r>
              <a:rPr lang="fr-CA"/>
              <a:t>Au contact du gaulois, le latin s’est transformé</a:t>
            </a:r>
          </a:p>
          <a:p>
            <a:pPr>
              <a:lnSpc>
                <a:spcPct val="90000"/>
              </a:lnSpc>
            </a:pPr>
            <a:r>
              <a:rPr lang="fr-CA"/>
              <a:t>Le gaulois est disparu</a:t>
            </a:r>
          </a:p>
          <a:p>
            <a:pPr>
              <a:lnSpc>
                <a:spcPct val="90000"/>
              </a:lnSpc>
            </a:pPr>
            <a:r>
              <a:rPr lang="fr-CA"/>
              <a:t>Traces du gaulois en français aujourd’hui :</a:t>
            </a:r>
          </a:p>
          <a:p>
            <a:pPr lvl="1">
              <a:lnSpc>
                <a:spcPct val="90000"/>
              </a:lnSpc>
            </a:pPr>
            <a:r>
              <a:rPr lang="fr-CA"/>
              <a:t>Le son « u »</a:t>
            </a:r>
          </a:p>
          <a:p>
            <a:pPr lvl="1">
              <a:lnSpc>
                <a:spcPct val="90000"/>
              </a:lnSpc>
            </a:pPr>
            <a:r>
              <a:rPr lang="fr-CA"/>
              <a:t>Les mots : balai, saumon, sapin, mouton, charrue, etc.</a:t>
            </a:r>
          </a:p>
          <a:p>
            <a:pPr>
              <a:lnSpc>
                <a:spcPct val="90000"/>
              </a:lnSpc>
            </a:pPr>
            <a:r>
              <a:rPr lang="fr-CA"/>
              <a:t>Latin vulgaire</a:t>
            </a:r>
          </a:p>
          <a:p>
            <a:pPr lvl="1">
              <a:lnSpc>
                <a:spcPct val="90000"/>
              </a:lnSpc>
              <a:buFont typeface="Wingdings" pitchFamily="2" charset="2"/>
              <a:buNone/>
            </a:pPr>
            <a:endParaRPr lang="fr-CA"/>
          </a:p>
          <a:p>
            <a:pPr lvl="1">
              <a:lnSpc>
                <a:spcPct val="90000"/>
              </a:lnSpc>
            </a:pPr>
            <a:endParaRPr lang="fr-FR"/>
          </a:p>
        </p:txBody>
      </p:sp>
    </p:spTree>
    <p:extLst>
      <p:ext uri="{BB962C8B-B14F-4D97-AF65-F5344CB8AC3E}">
        <p14:creationId xmlns:p14="http://schemas.microsoft.com/office/powerpoint/2010/main" val="5940365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fr-CA"/>
              <a:t>Les invasions barbares</a:t>
            </a:r>
            <a:endParaRPr lang="fr-FR"/>
          </a:p>
        </p:txBody>
      </p:sp>
      <p:sp>
        <p:nvSpPr>
          <p:cNvPr id="8195" name="Rectangle 3"/>
          <p:cNvSpPr>
            <a:spLocks noGrp="1" noChangeArrowheads="1"/>
          </p:cNvSpPr>
          <p:nvPr>
            <p:ph type="body" idx="1"/>
          </p:nvPr>
        </p:nvSpPr>
        <p:spPr/>
        <p:txBody>
          <a:bodyPr/>
          <a:lstStyle/>
          <a:p>
            <a:pPr>
              <a:lnSpc>
                <a:spcPct val="90000"/>
              </a:lnSpc>
            </a:pPr>
            <a:r>
              <a:rPr lang="fr-CA"/>
              <a:t>Chute de l’empire romain d’occident</a:t>
            </a:r>
          </a:p>
          <a:p>
            <a:pPr>
              <a:lnSpc>
                <a:spcPct val="90000"/>
              </a:lnSpc>
            </a:pPr>
            <a:r>
              <a:rPr lang="fr-CA"/>
              <a:t>Invasion des francs sur le territoire français</a:t>
            </a:r>
          </a:p>
          <a:p>
            <a:pPr>
              <a:lnSpc>
                <a:spcPct val="90000"/>
              </a:lnSpc>
            </a:pPr>
            <a:r>
              <a:rPr lang="fr-CA"/>
              <a:t>Le francique disparaît : Ceux qui parlaient le latin vulgaire étaient plus nombreux</a:t>
            </a:r>
          </a:p>
          <a:p>
            <a:pPr>
              <a:lnSpc>
                <a:spcPct val="90000"/>
              </a:lnSpc>
            </a:pPr>
            <a:r>
              <a:rPr lang="fr-CA"/>
              <a:t>Le francique modifie le latin</a:t>
            </a:r>
          </a:p>
          <a:p>
            <a:pPr>
              <a:lnSpc>
                <a:spcPct val="90000"/>
              </a:lnSpc>
            </a:pPr>
            <a:r>
              <a:rPr lang="fr-CA"/>
              <a:t>Mots franciques : blé, bois, bleu, blanc, blond, brun</a:t>
            </a:r>
          </a:p>
          <a:p>
            <a:pPr>
              <a:lnSpc>
                <a:spcPct val="90000"/>
              </a:lnSpc>
            </a:pPr>
            <a:endParaRPr lang="fr-CA"/>
          </a:p>
          <a:p>
            <a:pPr>
              <a:lnSpc>
                <a:spcPct val="90000"/>
              </a:lnSpc>
            </a:pPr>
            <a:endParaRPr lang="fr-FR"/>
          </a:p>
        </p:txBody>
      </p:sp>
    </p:spTree>
    <p:extLst>
      <p:ext uri="{BB962C8B-B14F-4D97-AF65-F5344CB8AC3E}">
        <p14:creationId xmlns:p14="http://schemas.microsoft.com/office/powerpoint/2010/main" val="12348614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endParaRPr lang="nl-NL"/>
          </a:p>
        </p:txBody>
      </p:sp>
      <p:sp>
        <p:nvSpPr>
          <p:cNvPr id="9219" name="Rectangle 3"/>
          <p:cNvSpPr>
            <a:spLocks noGrp="1" noChangeArrowheads="1"/>
          </p:cNvSpPr>
          <p:nvPr>
            <p:ph type="body" idx="1"/>
          </p:nvPr>
        </p:nvSpPr>
        <p:spPr/>
        <p:txBody>
          <a:bodyPr/>
          <a:lstStyle/>
          <a:p>
            <a:pPr>
              <a:buFont typeface="Wingdings" pitchFamily="2" charset="2"/>
              <a:buNone/>
            </a:pPr>
            <a:endParaRPr lang="nl-NL"/>
          </a:p>
        </p:txBody>
      </p:sp>
      <p:pic>
        <p:nvPicPr>
          <p:cNvPr id="9221" name="Picture 5" descr="carte franc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84266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fr-CA"/>
              <a:t>Événements importants</a:t>
            </a:r>
            <a:endParaRPr lang="fr-FR"/>
          </a:p>
        </p:txBody>
      </p:sp>
      <p:sp>
        <p:nvSpPr>
          <p:cNvPr id="10243" name="Rectangle 3"/>
          <p:cNvSpPr>
            <a:spLocks noGrp="1" noChangeArrowheads="1"/>
          </p:cNvSpPr>
          <p:nvPr>
            <p:ph type="body" idx="1"/>
          </p:nvPr>
        </p:nvSpPr>
        <p:spPr/>
        <p:txBody>
          <a:bodyPr/>
          <a:lstStyle/>
          <a:p>
            <a:r>
              <a:rPr lang="fr-CA"/>
              <a:t>IX</a:t>
            </a:r>
            <a:r>
              <a:rPr lang="fr-CA" baseline="30000"/>
              <a:t>e</a:t>
            </a:r>
            <a:r>
              <a:rPr lang="fr-CA"/>
              <a:t> siècle :</a:t>
            </a:r>
          </a:p>
          <a:p>
            <a:pPr lvl="1"/>
            <a:r>
              <a:rPr lang="fr-CA"/>
              <a:t>Concile de Tours</a:t>
            </a:r>
          </a:p>
          <a:p>
            <a:pPr lvl="1"/>
            <a:r>
              <a:rPr lang="fr-CA"/>
              <a:t>Serment de Strasbourg</a:t>
            </a:r>
          </a:p>
          <a:p>
            <a:pPr lvl="1"/>
            <a:r>
              <a:rPr lang="fr-CA"/>
              <a:t>La séquence de Sainte-Eulalie</a:t>
            </a:r>
          </a:p>
          <a:p>
            <a:r>
              <a:rPr lang="fr-CA"/>
              <a:t>La langue romane ou langue d’oïl</a:t>
            </a:r>
          </a:p>
          <a:p>
            <a:endParaRPr lang="fr-CA"/>
          </a:p>
        </p:txBody>
      </p:sp>
    </p:spTree>
    <p:extLst>
      <p:ext uri="{BB962C8B-B14F-4D97-AF65-F5344CB8AC3E}">
        <p14:creationId xmlns:p14="http://schemas.microsoft.com/office/powerpoint/2010/main" val="7247455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5"/>
          <p:cNvSpPr>
            <a:spLocks noGrp="1" noChangeArrowheads="1"/>
          </p:cNvSpPr>
          <p:nvPr>
            <p:ph type="title"/>
          </p:nvPr>
        </p:nvSpPr>
        <p:spPr/>
        <p:txBody>
          <a:bodyPr/>
          <a:lstStyle/>
          <a:p>
            <a:endParaRPr lang="nl-NL"/>
          </a:p>
        </p:txBody>
      </p:sp>
      <p:sp>
        <p:nvSpPr>
          <p:cNvPr id="11270" name="Rectangle 6"/>
          <p:cNvSpPr>
            <a:spLocks noGrp="1" noChangeArrowheads="1"/>
          </p:cNvSpPr>
          <p:nvPr>
            <p:ph type="body" sz="half" idx="1"/>
          </p:nvPr>
        </p:nvSpPr>
        <p:spPr/>
        <p:txBody>
          <a:bodyPr/>
          <a:lstStyle/>
          <a:p>
            <a:pPr>
              <a:lnSpc>
                <a:spcPct val="80000"/>
              </a:lnSpc>
            </a:pPr>
            <a:r>
              <a:rPr lang="fr-FR" sz="2000"/>
              <a:t>"Pro Deo amur et pro christian poblo et nostro commun salvament, d'ist di in avant, in quant Deus savir et podir me dunat, si salvarai  eo cist meon fadre Karlo et in aiudha  et  in cadhuna cosa, si cum om per dreit son fadra salvar dift, in o quid il mi altresi fazet et ab Ludher nul plaid nunquam prindrai, qui, meon vol, cist meon fadre Karle in damno sit".</a:t>
            </a:r>
          </a:p>
        </p:txBody>
      </p:sp>
      <p:sp>
        <p:nvSpPr>
          <p:cNvPr id="11271" name="Rectangle 7"/>
          <p:cNvSpPr>
            <a:spLocks noGrp="1" noChangeArrowheads="1"/>
          </p:cNvSpPr>
          <p:nvPr>
            <p:ph type="body" sz="half" idx="2"/>
          </p:nvPr>
        </p:nvSpPr>
        <p:spPr/>
        <p:txBody>
          <a:bodyPr/>
          <a:lstStyle/>
          <a:p>
            <a:pPr>
              <a:lnSpc>
                <a:spcPct val="80000"/>
              </a:lnSpc>
            </a:pPr>
            <a:r>
              <a:rPr lang="fr-FR" sz="2000"/>
              <a:t>"Pour l'amour de Dieu et pour le peuple chrétien et notre salut commun, à partir d'aujourd'hui, en tant que Dieu me donnera savoir et pouvoir, je secourrai ce mien frère Charles par mon aide et en toute chose, comme on doit secourir son frère, selon l'équité, à condition qu'il fasse de même pour moi, et je ne tiendrai jamais avec Lothaire aucun plaid qui, de ma volonté, puisse être dommageable à mon frère Charles." </a:t>
            </a:r>
          </a:p>
        </p:txBody>
      </p:sp>
    </p:spTree>
    <p:extLst>
      <p:ext uri="{BB962C8B-B14F-4D97-AF65-F5344CB8AC3E}">
        <p14:creationId xmlns:p14="http://schemas.microsoft.com/office/powerpoint/2010/main" val="3473249649"/>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623</Words>
  <Application>Microsoft Office PowerPoint</Application>
  <PresentationFormat>Diavoorstelling (4:3)</PresentationFormat>
  <Paragraphs>79</Paragraphs>
  <Slides>17</Slides>
  <Notes>15</Notes>
  <HiddenSlides>0</HiddenSlides>
  <MMClips>0</MMClips>
  <ScaleCrop>false</ScaleCrop>
  <HeadingPairs>
    <vt:vector size="4" baseType="variant">
      <vt:variant>
        <vt:lpstr>Thema</vt:lpstr>
      </vt:variant>
      <vt:variant>
        <vt:i4>1</vt:i4>
      </vt:variant>
      <vt:variant>
        <vt:lpstr>Diatitels</vt:lpstr>
      </vt:variant>
      <vt:variant>
        <vt:i4>17</vt:i4>
      </vt:variant>
    </vt:vector>
  </HeadingPairs>
  <TitlesOfParts>
    <vt:vector size="18" baseType="lpstr">
      <vt:lpstr>Kantoorthema</vt:lpstr>
      <vt:lpstr>PowerPoint-presentatie</vt:lpstr>
      <vt:lpstr>Histoire de la langue française</vt:lpstr>
      <vt:lpstr>Préhistoire</vt:lpstr>
      <vt:lpstr>PowerPoint-presentatie</vt:lpstr>
      <vt:lpstr>Le gaulois</vt:lpstr>
      <vt:lpstr>Les invasions barbares</vt:lpstr>
      <vt:lpstr>PowerPoint-presentatie</vt:lpstr>
      <vt:lpstr>Événements importants</vt:lpstr>
      <vt:lpstr>PowerPoint-presentatie</vt:lpstr>
      <vt:lpstr>PowerPoint-presentatie</vt:lpstr>
      <vt:lpstr>Le Moyen Âge</vt:lpstr>
      <vt:lpstr>Les nouveautés</vt:lpstr>
      <vt:lpstr>Les chevaliers de la table ronde</vt:lpstr>
      <vt:lpstr>La dispersion de la langue</vt:lpstr>
      <vt:lpstr>Les mots français</vt:lpstr>
      <vt:lpstr>BREF!</vt:lpstr>
      <vt:lpstr>PowerPoint-presentatie</vt:lpstr>
    </vt:vector>
  </TitlesOfParts>
  <Company>OSG Singelland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beheer</dc:creator>
  <cp:lastModifiedBy>beheer</cp:lastModifiedBy>
  <cp:revision>1</cp:revision>
  <dcterms:created xsi:type="dcterms:W3CDTF">2014-04-01T13:48:13Z</dcterms:created>
  <dcterms:modified xsi:type="dcterms:W3CDTF">2014-04-01T13:48:53Z</dcterms:modified>
</cp:coreProperties>
</file>