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68" r:id="rId4"/>
    <p:sldId id="260" r:id="rId5"/>
    <p:sldId id="267" r:id="rId6"/>
    <p:sldId id="272" r:id="rId7"/>
    <p:sldId id="273" r:id="rId8"/>
    <p:sldId id="265" r:id="rId9"/>
    <p:sldId id="266" r:id="rId10"/>
    <p:sldId id="270" r:id="rId11"/>
    <p:sldId id="261" r:id="rId12"/>
    <p:sldId id="264" r:id="rId13"/>
    <p:sldId id="262" r:id="rId14"/>
    <p:sldId id="256" r:id="rId15"/>
    <p:sldId id="263" r:id="rId16"/>
    <p:sldId id="257" r:id="rId17"/>
    <p:sldId id="259"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40990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3751727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3901912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Click to edit Master subtitle style</a:t>
            </a:r>
            <a:endParaRPr lang="en-US"/>
          </a:p>
        </p:txBody>
      </p:sp>
      <p:sp>
        <p:nvSpPr>
          <p:cNvPr id="4" name="Date Placeholder 3"/>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401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Content Placeholder 2"/>
          <p:cNvSpPr>
            <a:spLocks noGrp="1"/>
          </p:cNvSpPr>
          <p:nvPr>
            <p:ph idx="1"/>
          </p:nvPr>
        </p:nvSpPr>
        <p:spPr/>
        <p:txBody>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4140915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Click to edit Master text styles</a:t>
            </a:r>
          </a:p>
        </p:txBody>
      </p:sp>
      <p:sp>
        <p:nvSpPr>
          <p:cNvPr id="4" name="Date Placeholder 3"/>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780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5" name="Date Placeholder 4"/>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387862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7" name="Date Placeholder 6"/>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910799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Date Placeholder 2"/>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809688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4248371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157616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12335568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4131703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7324928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p>
            <a:fld id="{4B22D31A-9954-254F-B179-500D49652B30}" type="datetimeFigureOut">
              <a:rPr lang="en-US" smtClean="0">
                <a:solidFill>
                  <a:prstClr val="black">
                    <a:tint val="75000"/>
                  </a:prstClr>
                </a:solidFill>
              </a:rPr>
              <a:pPr/>
              <a:t>3/3/2017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87A439-0B72-C743-B8B2-61870B555368}"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36025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368095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BEC2D00-AA2B-4831-B96B-08D6E438C9C1}" type="datetimeFigureOut">
              <a:rPr lang="nl-NL" smtClean="0"/>
              <a:t>3-3-2017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422173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BEC2D00-AA2B-4831-B96B-08D6E438C9C1}" type="datetimeFigureOut">
              <a:rPr lang="nl-NL" smtClean="0"/>
              <a:t>3-3-2017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131018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BEC2D00-AA2B-4831-B96B-08D6E438C9C1}" type="datetimeFigureOut">
              <a:rPr lang="nl-NL" smtClean="0"/>
              <a:t>3-3-2017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1319816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BEC2D00-AA2B-4831-B96B-08D6E438C9C1}" type="datetimeFigureOut">
              <a:rPr lang="nl-NL" smtClean="0"/>
              <a:t>3-3-2017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1964867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BEC2D00-AA2B-4831-B96B-08D6E438C9C1}" type="datetimeFigureOut">
              <a:rPr lang="nl-NL" smtClean="0"/>
              <a:t>3-3-2017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3850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BEC2D00-AA2B-4831-B96B-08D6E438C9C1}" type="datetimeFigureOut">
              <a:rPr lang="nl-NL" smtClean="0"/>
              <a:t>3-3-2017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3474FCE-CB7E-427F-95B4-B48E2C68D6DD}" type="slidenum">
              <a:rPr lang="nl-NL" smtClean="0"/>
              <a:t>‹nr.›</a:t>
            </a:fld>
            <a:endParaRPr lang="nl-NL"/>
          </a:p>
        </p:txBody>
      </p:sp>
    </p:spTree>
    <p:extLst>
      <p:ext uri="{BB962C8B-B14F-4D97-AF65-F5344CB8AC3E}">
        <p14:creationId xmlns:p14="http://schemas.microsoft.com/office/powerpoint/2010/main" val="156312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C2D00-AA2B-4831-B96B-08D6E438C9C1}" type="datetimeFigureOut">
              <a:rPr lang="nl-NL" smtClean="0"/>
              <a:t>3-3-2017</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74FCE-CB7E-427F-95B4-B48E2C68D6DD}" type="slidenum">
              <a:rPr lang="nl-NL" smtClean="0"/>
              <a:t>‹nr.›</a:t>
            </a:fld>
            <a:endParaRPr lang="nl-NL"/>
          </a:p>
        </p:txBody>
      </p:sp>
    </p:spTree>
    <p:extLst>
      <p:ext uri="{BB962C8B-B14F-4D97-AF65-F5344CB8AC3E}">
        <p14:creationId xmlns:p14="http://schemas.microsoft.com/office/powerpoint/2010/main" val="2133487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B22D31A-9954-254F-B179-500D49652B30}" type="datetimeFigureOut">
              <a:rPr lang="en-US" smtClean="0">
                <a:solidFill>
                  <a:prstClr val="black">
                    <a:tint val="75000"/>
                  </a:prstClr>
                </a:solidFill>
              </a:rPr>
              <a:pPr defTabSz="457200"/>
              <a:t>3/3/2017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8487A439-0B72-C743-B8B2-61870B555368}" type="slidenum">
              <a:rPr lang="en-US" smtClean="0">
                <a:solidFill>
                  <a:prstClr val="black">
                    <a:tint val="75000"/>
                  </a:prstClr>
                </a:solidFill>
              </a:rPr>
              <a:pPr defTabSz="457200"/>
              <a:t>‹nr.›</a:t>
            </a:fld>
            <a:endParaRPr lang="en-US">
              <a:solidFill>
                <a:prstClr val="black">
                  <a:tint val="75000"/>
                </a:prstClr>
              </a:solidFill>
            </a:endParaRPr>
          </a:p>
        </p:txBody>
      </p:sp>
    </p:spTree>
    <p:extLst>
      <p:ext uri="{BB962C8B-B14F-4D97-AF65-F5344CB8AC3E}">
        <p14:creationId xmlns:p14="http://schemas.microsoft.com/office/powerpoint/2010/main" val="1364378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deed.nl/pagead/clk?mo=r&amp;ad=-6NYlbfkN0Dskg0uvjx-ysPmg39WUqO3b1fZDdWLVq7LctSTX2yPx5mQp9g6qmimkeBONOFcpYVOwU2p0Qzdmtb1A0Hq7L3iX0UHUBz-p0e1EplwwqeMUtrZFgdLBFaZtenW01rc3XvloXp2JL-VpjIBVNLpMKuqKKof-GCiSnmzJ3g1_DB29nWtQUTDskslFv12k6JoII41UGaF7ePSs_tcNR4-3np0Jp5FM6eEIA72VmbuiV_hrhXPKW8bNxB_e0S15gz7w1TF5CkswD3TH3oIJPF1nJDKTKZ8-OYAYp1ruq7ts8_MBY7oUZrxP4JgcYp5kB2lZ6UziutQ9q4oP61n7z-t0R7n1YU19BKyCKfFgBMZwsnS6kq4GTLu10Ib_9UpluL-rxNTvwZgRuH9wJ1ey3q4wWeRZraEYAq5gLxf_9uu6IhLLUvvA9Y9EcAVcmn97_8Boa8kUeTe4P-ak66Dzr3Yc6i9Si3Cb_KOnqoOi8xFL3-2WqFc7-nUhKjI29SCuLc4-U0hlFK4ajwPlysavwM4UyLm_SRt_AZvRtuKF6j3GZdL5g==&amp;p=2&amp;sk=3eff2f9d7456f2b5&amp;tk=18h2tqdd116q236e&amp;jsa=8993" TargetMode="External"/><Relationship Id="rId2" Type="http://schemas.openxmlformats.org/officeDocument/2006/relationships/hyperlink" Target="http://www.indeed.nl/rc/clk?jk=fc8de0de9a006b3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fci.nl/nl/" TargetMode="External"/><Relationship Id="rId2" Type="http://schemas.openxmlformats.org/officeDocument/2006/relationships/hyperlink" Target="http://www.france-communication.n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www.nufransleren.nl/waarom-Frans-kiezen.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ymnasium-korntal.de/index.php?id=207" TargetMode="External"/><Relationship Id="rId2" Type="http://schemas.openxmlformats.org/officeDocument/2006/relationships/hyperlink" Target="http://www.gzg.fn.bw.schule.de/joomla/jupgrade/index.php/fachbereiche/sprachen-57/franzoesisch?id=343" TargetMode="External"/><Relationship Id="rId1" Type="http://schemas.openxmlformats.org/officeDocument/2006/relationships/slideLayout" Target="../slideLayouts/slideLayout2.xml"/><Relationship Id="rId6" Type="http://schemas.openxmlformats.org/officeDocument/2006/relationships/hyperlink" Target="http://www.omniglot.com/language/articles/reasonstolearnfrench.htm" TargetMode="External"/><Relationship Id="rId5" Type="http://schemas.openxmlformats.org/officeDocument/2006/relationships/hyperlink" Target="http://www.businessinsider.com/why-we-still-need-french-2014-2" TargetMode="External"/><Relationship Id="rId4" Type="http://schemas.openxmlformats.org/officeDocument/2006/relationships/hyperlink" Target="http://www.fluentu.com/french/blog/why-learn-french-languag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h4.grandeslignes.noordhoff.n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nl-NL"/>
          </a:p>
        </p:txBody>
      </p:sp>
      <p:sp>
        <p:nvSpPr>
          <p:cNvPr id="3" name="Ondertitel 2"/>
          <p:cNvSpPr>
            <a:spLocks noGrp="1"/>
          </p:cNvSpPr>
          <p:nvPr>
            <p:ph type="subTitle" idx="1"/>
          </p:nvPr>
        </p:nvSpPr>
        <p:spPr/>
        <p:txBody>
          <a:bodyPr/>
          <a:lstStyle/>
          <a:p>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3292" y="0"/>
            <a:ext cx="4977416" cy="6858000"/>
          </a:xfrm>
          <a:prstGeom prst="rect">
            <a:avLst/>
          </a:prstGeom>
        </p:spPr>
      </p:pic>
    </p:spTree>
    <p:extLst>
      <p:ext uri="{BB962C8B-B14F-4D97-AF65-F5344CB8AC3E}">
        <p14:creationId xmlns:p14="http://schemas.microsoft.com/office/powerpoint/2010/main" val="2900752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nl-NL" sz="3100" dirty="0" smtClean="0"/>
              <a:t/>
            </a:r>
            <a:br>
              <a:rPr lang="nl-NL" sz="3100" dirty="0" smtClean="0"/>
            </a:br>
            <a:r>
              <a:rPr lang="nl-NL" sz="3100" dirty="0"/>
              <a:t/>
            </a:r>
            <a:br>
              <a:rPr lang="nl-NL" sz="3100" dirty="0"/>
            </a:br>
            <a:r>
              <a:rPr lang="nl-NL" sz="3100" dirty="0" smtClean="0"/>
              <a:t>Om </a:t>
            </a:r>
            <a:r>
              <a:rPr lang="nl-NL" sz="3100" dirty="0"/>
              <a:t>te kunnen werken voor bedrijven in Nederland </a:t>
            </a:r>
            <a:br>
              <a:rPr lang="nl-NL" sz="3100" dirty="0"/>
            </a:br>
            <a:r>
              <a:rPr lang="nl-NL" sz="3100" dirty="0" smtClean="0"/>
              <a:t> </a:t>
            </a:r>
            <a:r>
              <a:rPr lang="nl-NL" sz="3100" dirty="0"/>
              <a:t>die Franstalig personeel zoeken.</a:t>
            </a:r>
            <a:r>
              <a:rPr lang="nl-NL" dirty="0"/>
              <a:t/>
            </a:r>
            <a:br>
              <a:rPr lang="nl-NL" dirty="0"/>
            </a:br>
            <a:endParaRPr lang="nl-NL" dirty="0"/>
          </a:p>
        </p:txBody>
      </p:sp>
      <p:sp>
        <p:nvSpPr>
          <p:cNvPr id="3" name="Tijdelijke aanduiding voor inhoud 2"/>
          <p:cNvSpPr>
            <a:spLocks noGrp="1"/>
          </p:cNvSpPr>
          <p:nvPr>
            <p:ph idx="1"/>
          </p:nvPr>
        </p:nvSpPr>
        <p:spPr/>
        <p:txBody>
          <a:bodyPr>
            <a:normAutofit/>
          </a:bodyPr>
          <a:lstStyle/>
          <a:p>
            <a:pPr marL="0" indent="0">
              <a:buNone/>
            </a:pPr>
            <a:endParaRPr lang="nl-NL" dirty="0" smtClean="0"/>
          </a:p>
          <a:p>
            <a:endParaRPr lang="nl-NL" dirty="0"/>
          </a:p>
          <a:p>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1341764628"/>
              </p:ext>
            </p:extLst>
          </p:nvPr>
        </p:nvGraphicFramePr>
        <p:xfrm>
          <a:off x="457200" y="1484784"/>
          <a:ext cx="8229600" cy="1875657"/>
        </p:xfrm>
        <a:graphic>
          <a:graphicData uri="http://schemas.openxmlformats.org/drawingml/2006/table">
            <a:tbl>
              <a:tblPr/>
              <a:tblGrid>
                <a:gridCol w="8229600"/>
              </a:tblGrid>
              <a:tr h="375131">
                <a:tc>
                  <a:txBody>
                    <a:bodyPr/>
                    <a:lstStyle/>
                    <a:p>
                      <a:endParaRPr lang="nl-NL" dirty="0"/>
                    </a:p>
                  </a:txBody>
                  <a:tcPr marL="0" marR="0" marT="0" marB="0" anchor="ctr">
                    <a:lnL>
                      <a:noFill/>
                    </a:lnL>
                    <a:lnR>
                      <a:noFill/>
                    </a:lnR>
                    <a:lnT>
                      <a:noFill/>
                    </a:lnT>
                    <a:lnB>
                      <a:noFill/>
                    </a:lnB>
                  </a:tcPr>
                </a:tc>
              </a:tr>
              <a:tr h="750263">
                <a:tc>
                  <a:txBody>
                    <a:bodyPr/>
                    <a:lstStyle/>
                    <a:p>
                      <a:r>
                        <a:rPr lang="nl-NL" b="1" dirty="0">
                          <a:solidFill>
                            <a:srgbClr val="551A8B"/>
                          </a:solidFill>
                          <a:effectLst/>
                          <a:hlinkClick r:id="rId2" tooltip="Customer Service Medewerker m/v"/>
                        </a:rPr>
                        <a:t>Customer Service Medewerker m/v</a:t>
                      </a:r>
                      <a:r>
                        <a:rPr lang="nl-NL" b="1" dirty="0">
                          <a:solidFill>
                            <a:srgbClr val="551A8B"/>
                          </a:solidFill>
                          <a:effectLst/>
                        </a:rPr>
                        <a:t> </a:t>
                      </a:r>
                    </a:p>
                    <a:p>
                      <a:r>
                        <a:rPr lang="nl-NL" dirty="0" err="1">
                          <a:effectLst/>
                        </a:rPr>
                        <a:t>Heras</a:t>
                      </a:r>
                      <a:r>
                        <a:rPr lang="nl-NL" dirty="0">
                          <a:effectLst/>
                        </a:rPr>
                        <a:t> - Nederland </a:t>
                      </a:r>
                      <a:endParaRPr lang="nl-NL" dirty="0"/>
                    </a:p>
                  </a:txBody>
                  <a:tcPr marL="0" marR="0" marT="0" marB="0">
                    <a:lnL>
                      <a:noFill/>
                    </a:lnL>
                    <a:lnR>
                      <a:noFill/>
                    </a:lnR>
                    <a:lnT>
                      <a:noFill/>
                    </a:lnT>
                    <a:lnB>
                      <a:noFill/>
                    </a:lnB>
                  </a:tcPr>
                </a:tc>
              </a:tr>
              <a:tr h="750263">
                <a:tc>
                  <a:txBody>
                    <a:bodyPr/>
                    <a:lstStyle/>
                    <a:p>
                      <a:r>
                        <a:rPr lang="nl-NL" dirty="0"/>
                        <a:t>zijn wij op zoek naar een gedreven Customer Service Medewerker met een uitstekende kennis van de </a:t>
                      </a:r>
                      <a:r>
                        <a:rPr lang="nl-NL" dirty="0" err="1"/>
                        <a:t>franse</a:t>
                      </a:r>
                      <a:r>
                        <a:rPr lang="nl-NL" dirty="0"/>
                        <a:t> taal in woord en geschrift.... </a:t>
                      </a:r>
                    </a:p>
                  </a:txBody>
                  <a:tcPr marL="0" marR="0" marT="0" marB="0" anchor="ctr">
                    <a:lnL>
                      <a:noFill/>
                    </a:lnL>
                    <a:lnR>
                      <a:noFill/>
                    </a:lnR>
                    <a:lnT>
                      <a:noFill/>
                    </a:lnT>
                    <a:lnB>
                      <a:noFill/>
                    </a:lnB>
                  </a:tcPr>
                </a:tc>
              </a:tr>
            </a:tbl>
          </a:graphicData>
        </a:graphic>
      </p:graphicFrame>
      <p:graphicFrame>
        <p:nvGraphicFramePr>
          <p:cNvPr id="6" name="Tabel 5"/>
          <p:cNvGraphicFramePr>
            <a:graphicFrameLocks noGrp="1"/>
          </p:cNvGraphicFramePr>
          <p:nvPr>
            <p:extLst>
              <p:ext uri="{D42A27DB-BD31-4B8C-83A1-F6EECF244321}">
                <p14:modId xmlns:p14="http://schemas.microsoft.com/office/powerpoint/2010/main" val="2095415778"/>
              </p:ext>
            </p:extLst>
          </p:nvPr>
        </p:nvGraphicFramePr>
        <p:xfrm>
          <a:off x="467544" y="3717032"/>
          <a:ext cx="8229600" cy="2008660"/>
        </p:xfrm>
        <a:graphic>
          <a:graphicData uri="http://schemas.openxmlformats.org/drawingml/2006/table">
            <a:tbl>
              <a:tblPr/>
              <a:tblGrid>
                <a:gridCol w="8229600"/>
              </a:tblGrid>
              <a:tr h="366220">
                <a:tc>
                  <a:txBody>
                    <a:bodyPr/>
                    <a:lstStyle/>
                    <a:p>
                      <a:endParaRPr lang="nl-NL" dirty="0"/>
                    </a:p>
                  </a:txBody>
                  <a:tcPr marL="0" marR="0" marT="0" marB="0" anchor="ctr">
                    <a:lnL>
                      <a:noFill/>
                    </a:lnL>
                    <a:lnR>
                      <a:noFill/>
                    </a:lnR>
                    <a:lnT>
                      <a:noFill/>
                    </a:lnT>
                    <a:lnB>
                      <a:noFill/>
                    </a:lnB>
                  </a:tcPr>
                </a:tc>
              </a:tr>
              <a:tr h="821220">
                <a:tc>
                  <a:txBody>
                    <a:bodyPr/>
                    <a:lstStyle/>
                    <a:p>
                      <a:r>
                        <a:rPr lang="nl-NL" b="1" dirty="0">
                          <a:effectLst/>
                          <a:hlinkClick r:id="rId3" tooltip="Frans/Nederlands Klantenservice Medewerker voor een wereldmerk"/>
                        </a:rPr>
                        <a:t>Frans</a:t>
                      </a:r>
                      <a:r>
                        <a:rPr lang="nl-NL" dirty="0">
                          <a:effectLst/>
                          <a:hlinkClick r:id="rId3" tooltip="Frans/Nederlands Klantenservice Medewerker voor een wereldmerk"/>
                        </a:rPr>
                        <a:t>/Nederlands Klantenservice Medewerker voor een </a:t>
                      </a:r>
                      <a:r>
                        <a:rPr lang="nl-NL" dirty="0" smtClean="0">
                          <a:effectLst/>
                          <a:hlinkClick r:id="rId3" tooltip="Frans/Nederlands Klantenservice Medewerker voor een wereldmerk"/>
                        </a:rPr>
                        <a:t>wereldmerk...</a:t>
                      </a:r>
                      <a:r>
                        <a:rPr lang="nl-NL" dirty="0" smtClean="0">
                          <a:effectLst/>
                        </a:rPr>
                        <a:t> </a:t>
                      </a:r>
                      <a:r>
                        <a:rPr lang="nl-NL" dirty="0">
                          <a:effectLst/>
                        </a:rPr>
                        <a:t/>
                      </a:r>
                      <a:br>
                        <a:rPr lang="nl-NL" dirty="0">
                          <a:effectLst/>
                        </a:rPr>
                      </a:br>
                      <a:r>
                        <a:rPr lang="nl-NL" dirty="0">
                          <a:effectLst/>
                        </a:rPr>
                        <a:t>Xerox - Delft </a:t>
                      </a:r>
                    </a:p>
                  </a:txBody>
                  <a:tcPr marL="0" marR="0" marT="0" marB="0">
                    <a:lnL>
                      <a:noFill/>
                    </a:lnL>
                    <a:lnR>
                      <a:noFill/>
                    </a:lnR>
                    <a:lnT>
                      <a:noFill/>
                    </a:lnT>
                    <a:lnB>
                      <a:noFill/>
                    </a:lnB>
                  </a:tcPr>
                </a:tc>
              </a:tr>
              <a:tr h="821220">
                <a:tc>
                  <a:txBody>
                    <a:bodyPr/>
                    <a:lstStyle/>
                    <a:p>
                      <a:r>
                        <a:rPr lang="nl-NL" dirty="0"/>
                        <a:t>instelling is een pre. Overige eisen: - jij spreekt en schrijft vloeiend </a:t>
                      </a:r>
                      <a:r>
                        <a:rPr lang="nl-NL" b="1" dirty="0"/>
                        <a:t>Frans</a:t>
                      </a:r>
                      <a:r>
                        <a:rPr lang="nl-NL" dirty="0"/>
                        <a:t> en Nederlands* - je bent minimaal 24 uur per week beschikbaar - je hebt minimaal... </a:t>
                      </a:r>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val="2945177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Of in het buitenland…</a:t>
            </a:r>
            <a:endParaRPr lang="nl-NL" dirty="0"/>
          </a:p>
        </p:txBody>
      </p:sp>
      <p:sp>
        <p:nvSpPr>
          <p:cNvPr id="3" name="Tijdelijke aanduiding voor inhoud 2"/>
          <p:cNvSpPr>
            <a:spLocks noGrp="1"/>
          </p:cNvSpPr>
          <p:nvPr>
            <p:ph idx="1"/>
          </p:nvPr>
        </p:nvSpPr>
        <p:spPr/>
        <p:txBody>
          <a:bodyPr/>
          <a:lstStyle/>
          <a:p>
            <a:r>
              <a:rPr lang="nl-NL" dirty="0">
                <a:hlinkClick r:id="rId2"/>
              </a:rPr>
              <a:t>http://</a:t>
            </a:r>
            <a:r>
              <a:rPr lang="nl-NL" dirty="0" smtClean="0">
                <a:hlinkClick r:id="rId2"/>
              </a:rPr>
              <a:t>www.france-communication.nl/</a:t>
            </a:r>
            <a:endParaRPr lang="nl-NL" dirty="0" smtClean="0"/>
          </a:p>
          <a:p>
            <a:r>
              <a:rPr lang="nl-NL" dirty="0">
                <a:hlinkClick r:id="rId3"/>
              </a:rPr>
              <a:t>http://</a:t>
            </a:r>
            <a:r>
              <a:rPr lang="nl-NL" dirty="0" smtClean="0">
                <a:hlinkClick r:id="rId3"/>
              </a:rPr>
              <a:t>www.cfci.nl/nl/</a:t>
            </a:r>
            <a:endParaRPr lang="nl-NL" dirty="0" smtClean="0"/>
          </a:p>
          <a:p>
            <a:endParaRPr lang="nl-NL" dirty="0"/>
          </a:p>
        </p:txBody>
      </p:sp>
    </p:spTree>
    <p:extLst>
      <p:ext uri="{BB962C8B-B14F-4D97-AF65-F5344CB8AC3E}">
        <p14:creationId xmlns:p14="http://schemas.microsoft.com/office/powerpoint/2010/main" val="1581547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4294967295"/>
          </p:nvPr>
        </p:nvSpPr>
        <p:spPr>
          <a:xfrm>
            <a:off x="0" y="1600200"/>
            <a:ext cx="8229600" cy="4525963"/>
          </a:xfrm>
        </p:spPr>
        <p:txBody>
          <a:bodyPr>
            <a:normAutofit fontScale="92500"/>
          </a:bodyPr>
          <a:lstStyle/>
          <a:p>
            <a:r>
              <a:rPr lang="nl-NL" dirty="0" smtClean="0"/>
              <a:t>Voor veel studierichtingen heb je Frans nodig. Steeds vaker zijn er uitwisselingen/stages in het buitenland.</a:t>
            </a:r>
          </a:p>
          <a:p>
            <a:r>
              <a:rPr lang="nl-NL" dirty="0" smtClean="0"/>
              <a:t>Voor wie politieke interesses heeft: Frans is voertaal in de Europese Gemeenschap.</a:t>
            </a:r>
          </a:p>
          <a:p>
            <a:r>
              <a:rPr lang="nl-NL" dirty="0" smtClean="0"/>
              <a:t>Lijkt geneeskunde je wat? Veel termen uit het Latijn kun je met kennis van Frans beter/makkelijker tot je nemen.</a:t>
            </a:r>
          </a:p>
          <a:p>
            <a:r>
              <a:rPr lang="nl-NL" dirty="0" smtClean="0"/>
              <a:t>Niet vergeten; Unicef; Rode Kruis; commando’s </a:t>
            </a:r>
            <a:endParaRPr lang="nl-NL" dirty="0"/>
          </a:p>
        </p:txBody>
      </p:sp>
    </p:spTree>
    <p:extLst>
      <p:ext uri="{BB962C8B-B14F-4D97-AF65-F5344CB8AC3E}">
        <p14:creationId xmlns:p14="http://schemas.microsoft.com/office/powerpoint/2010/main" val="1162509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476673"/>
            <a:ext cx="7772400" cy="1008111"/>
          </a:xfrm>
        </p:spPr>
        <p:txBody>
          <a:bodyPr>
            <a:normAutofit fontScale="90000"/>
          </a:bodyPr>
          <a:lstStyle/>
          <a:p>
            <a:r>
              <a:rPr lang="nl-NL" dirty="0" smtClean="0"/>
              <a:t>Wat heeft Frankrijk met Nederland?</a:t>
            </a:r>
            <a:endParaRPr lang="nl-NL" dirty="0"/>
          </a:p>
        </p:txBody>
      </p:sp>
      <p:sp>
        <p:nvSpPr>
          <p:cNvPr id="3" name="Ondertitel 2"/>
          <p:cNvSpPr>
            <a:spLocks noGrp="1"/>
          </p:cNvSpPr>
          <p:nvPr>
            <p:ph type="subTitle" idx="1"/>
          </p:nvPr>
        </p:nvSpPr>
        <p:spPr>
          <a:xfrm>
            <a:off x="1371600" y="1772816"/>
            <a:ext cx="6400800" cy="3865984"/>
          </a:xfrm>
        </p:spPr>
        <p:txBody>
          <a:bodyPr>
            <a:normAutofit fontScale="92500" lnSpcReduction="10000"/>
          </a:bodyPr>
          <a:lstStyle/>
          <a:p>
            <a:r>
              <a:rPr lang="nl-NL" dirty="0" smtClean="0"/>
              <a:t>Fransen hechten veel waarde aan de Nederlanders hun kennis van talen, ICT gebeuren en innovatievermogen m.b.t. de scheepsbouw en het bewaken van de kusten. Vandaar dat er veel vraag is naar Nederlanders in de toeristische sector, de hotellerie de ICT wereld en alles wat maar met water te maken heeft.</a:t>
            </a:r>
            <a:endParaRPr lang="nl-NL" dirty="0"/>
          </a:p>
        </p:txBody>
      </p:sp>
    </p:spTree>
    <p:extLst>
      <p:ext uri="{BB962C8B-B14F-4D97-AF65-F5344CB8AC3E}">
        <p14:creationId xmlns:p14="http://schemas.microsoft.com/office/powerpoint/2010/main" val="4066652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a:t>
            </a:r>
            <a:r>
              <a:rPr lang="nl-NL" dirty="0" smtClean="0"/>
              <a:t>pleiding voorbeeld</a:t>
            </a:r>
            <a:endParaRPr lang="nl-NL" dirty="0"/>
          </a:p>
        </p:txBody>
      </p:sp>
      <p:sp>
        <p:nvSpPr>
          <p:cNvPr id="3" name="Tijdelijke aanduiding voor inhoud 2"/>
          <p:cNvSpPr>
            <a:spLocks noGrp="1"/>
          </p:cNvSpPr>
          <p:nvPr>
            <p:ph idx="1"/>
          </p:nvPr>
        </p:nvSpPr>
        <p:spPr/>
        <p:txBody>
          <a:bodyPr/>
          <a:lstStyle/>
          <a:p>
            <a:r>
              <a:rPr lang="nl-NL" dirty="0" smtClean="0"/>
              <a:t>Hotelschool/ Leisure management/</a:t>
            </a:r>
            <a:r>
              <a:rPr lang="nl-NL" dirty="0" err="1" smtClean="0"/>
              <a:t>mtro</a:t>
            </a:r>
            <a:endParaRPr lang="nl-NL" dirty="0" smtClean="0"/>
          </a:p>
          <a:p>
            <a:r>
              <a:rPr lang="nl-NL" dirty="0" smtClean="0"/>
              <a:t>Heao commerciële economie</a:t>
            </a:r>
          </a:p>
          <a:p>
            <a:r>
              <a:rPr lang="nl-NL" dirty="0" smtClean="0"/>
              <a:t>Docent/ tolk (juridisch)</a:t>
            </a:r>
          </a:p>
          <a:p>
            <a:r>
              <a:rPr lang="nl-NL" dirty="0" smtClean="0"/>
              <a:t>Kunstgeschiedenis/kunst en cultuur(wetenschappen)</a:t>
            </a:r>
          </a:p>
          <a:p>
            <a:endParaRPr lang="nl-NL" dirty="0" smtClean="0"/>
          </a:p>
          <a:p>
            <a:endParaRPr lang="nl-NL" dirty="0"/>
          </a:p>
        </p:txBody>
      </p:sp>
    </p:spTree>
    <p:extLst>
      <p:ext uri="{BB962C8B-B14F-4D97-AF65-F5344CB8AC3E}">
        <p14:creationId xmlns:p14="http://schemas.microsoft.com/office/powerpoint/2010/main" val="4205608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Franse bedrijven/handel in Nederland</a:t>
            </a:r>
            <a:endParaRPr lang="nl-NL" dirty="0"/>
          </a:p>
        </p:txBody>
      </p:sp>
      <p:sp>
        <p:nvSpPr>
          <p:cNvPr id="3" name="Tijdelijke aanduiding voor inhoud 2"/>
          <p:cNvSpPr>
            <a:spLocks noGrp="1"/>
          </p:cNvSpPr>
          <p:nvPr>
            <p:ph idx="1"/>
          </p:nvPr>
        </p:nvSpPr>
        <p:spPr/>
        <p:txBody>
          <a:bodyPr>
            <a:normAutofit/>
          </a:bodyPr>
          <a:lstStyle/>
          <a:p>
            <a:r>
              <a:rPr lang="nl-NL" dirty="0" smtClean="0"/>
              <a:t>Air France</a:t>
            </a:r>
          </a:p>
          <a:p>
            <a:r>
              <a:rPr lang="nl-NL" dirty="0" smtClean="0"/>
              <a:t>AXA verzekeringen</a:t>
            </a:r>
          </a:p>
          <a:p>
            <a:r>
              <a:rPr lang="nl-NL" dirty="0" smtClean="0"/>
              <a:t>Bic dealers</a:t>
            </a:r>
          </a:p>
          <a:p>
            <a:r>
              <a:rPr lang="nl-NL" dirty="0" smtClean="0"/>
              <a:t>Canal +</a:t>
            </a:r>
          </a:p>
          <a:p>
            <a:r>
              <a:rPr lang="nl-NL" dirty="0" smtClean="0"/>
              <a:t>Cap gemini</a:t>
            </a:r>
          </a:p>
          <a:p>
            <a:r>
              <a:rPr lang="nl-NL" dirty="0" smtClean="0"/>
              <a:t>L'Oréal</a:t>
            </a:r>
          </a:p>
          <a:p>
            <a:pPr marL="0" indent="0">
              <a:buNone/>
            </a:pPr>
            <a:endParaRPr lang="nl-NL" dirty="0" smtClean="0"/>
          </a:p>
          <a:p>
            <a:endParaRPr lang="nl-NL" dirty="0" smtClean="0"/>
          </a:p>
          <a:p>
            <a:pPr marL="0" indent="0">
              <a:buNone/>
            </a:pPr>
            <a:endParaRPr lang="nl-NL" dirty="0" smtClean="0"/>
          </a:p>
        </p:txBody>
      </p:sp>
    </p:spTree>
    <p:extLst>
      <p:ext uri="{BB962C8B-B14F-4D97-AF65-F5344CB8AC3E}">
        <p14:creationId xmlns:p14="http://schemas.microsoft.com/office/powerpoint/2010/main" val="29378790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Nederlandse bedrijven/handel in </a:t>
            </a:r>
            <a:r>
              <a:rPr lang="nl-NL" dirty="0" err="1" smtClean="0"/>
              <a:t>frankrijk</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Nivea</a:t>
            </a:r>
          </a:p>
          <a:p>
            <a:r>
              <a:rPr lang="nl-NL" dirty="0" smtClean="0"/>
              <a:t>Pampers</a:t>
            </a:r>
          </a:p>
          <a:p>
            <a:r>
              <a:rPr lang="nl-NL" dirty="0" smtClean="0"/>
              <a:t>Nestle</a:t>
            </a:r>
          </a:p>
          <a:p>
            <a:r>
              <a:rPr lang="nl-NL" dirty="0" smtClean="0"/>
              <a:t>Nutricia</a:t>
            </a:r>
          </a:p>
          <a:p>
            <a:r>
              <a:rPr lang="nl-NL" dirty="0" smtClean="0"/>
              <a:t>Philips</a:t>
            </a:r>
          </a:p>
          <a:p>
            <a:r>
              <a:rPr lang="nl-NL" dirty="0" smtClean="0"/>
              <a:t>Unilever</a:t>
            </a:r>
          </a:p>
          <a:p>
            <a:r>
              <a:rPr lang="nl-NL" dirty="0" smtClean="0"/>
              <a:t>Heineken</a:t>
            </a:r>
          </a:p>
          <a:p>
            <a:r>
              <a:rPr lang="nl-NL" dirty="0" err="1" smtClean="0"/>
              <a:t>Centerparcs</a:t>
            </a:r>
            <a:endParaRPr lang="nl-NL" dirty="0" smtClean="0"/>
          </a:p>
          <a:p>
            <a:endParaRPr lang="nl-NL" dirty="0" smtClean="0"/>
          </a:p>
        </p:txBody>
      </p:sp>
    </p:spTree>
    <p:extLst>
      <p:ext uri="{BB962C8B-B14F-4D97-AF65-F5344CB8AC3E}">
        <p14:creationId xmlns:p14="http://schemas.microsoft.com/office/powerpoint/2010/main" val="3274317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(extra) vreemde taal?</a:t>
            </a:r>
            <a:endParaRPr lang="nl-NL" dirty="0"/>
          </a:p>
        </p:txBody>
      </p:sp>
      <p:sp>
        <p:nvSpPr>
          <p:cNvPr id="3" name="Tijdelijke aanduiding voor inhoud 2"/>
          <p:cNvSpPr>
            <a:spLocks noGrp="1"/>
          </p:cNvSpPr>
          <p:nvPr>
            <p:ph idx="1"/>
          </p:nvPr>
        </p:nvSpPr>
        <p:spPr/>
        <p:txBody>
          <a:bodyPr/>
          <a:lstStyle/>
          <a:p>
            <a:endParaRPr lang="nl-NL" dirty="0" smtClean="0"/>
          </a:p>
          <a:p>
            <a:endParaRPr lang="nl-NL" dirty="0"/>
          </a:p>
          <a:p>
            <a:pPr marL="0" indent="0" algn="ctr">
              <a:buNone/>
            </a:pPr>
            <a:r>
              <a:rPr lang="nl-NL" dirty="0" smtClean="0"/>
              <a:t>Europees staatsburger </a:t>
            </a:r>
            <a:r>
              <a:rPr lang="nl-NL" dirty="0" err="1" smtClean="0"/>
              <a:t>èn</a:t>
            </a:r>
            <a:r>
              <a:rPr lang="nl-NL" dirty="0" smtClean="0"/>
              <a:t> wereldburger</a:t>
            </a:r>
          </a:p>
          <a:p>
            <a:pPr marL="0" indent="0" algn="ctr">
              <a:buNone/>
            </a:pPr>
            <a:endParaRPr lang="nl-NL" dirty="0" smtClean="0"/>
          </a:p>
          <a:p>
            <a:pPr algn="ctr">
              <a:buFont typeface="Wingdings" panose="05000000000000000000" pitchFamily="2" charset="2"/>
              <a:buChar char="à"/>
            </a:pPr>
            <a:r>
              <a:rPr lang="nl-NL" dirty="0" smtClean="0">
                <a:sym typeface="Wingdings" panose="05000000000000000000" pitchFamily="2" charset="2"/>
              </a:rPr>
              <a:t>Economie</a:t>
            </a:r>
          </a:p>
          <a:p>
            <a:pPr algn="ctr">
              <a:buFont typeface="Wingdings" panose="05000000000000000000" pitchFamily="2" charset="2"/>
              <a:buChar char="à"/>
            </a:pPr>
            <a:r>
              <a:rPr lang="nl-NL" dirty="0">
                <a:sym typeface="Wingdings" panose="05000000000000000000" pitchFamily="2" charset="2"/>
              </a:rPr>
              <a:t> T</a:t>
            </a:r>
            <a:r>
              <a:rPr lang="nl-NL" dirty="0" smtClean="0">
                <a:sym typeface="Wingdings" panose="05000000000000000000" pitchFamily="2" charset="2"/>
              </a:rPr>
              <a:t>aal en cultuur</a:t>
            </a:r>
            <a:endParaRPr lang="nl-NL" dirty="0"/>
          </a:p>
        </p:txBody>
      </p:sp>
    </p:spTree>
    <p:extLst>
      <p:ext uri="{BB962C8B-B14F-4D97-AF65-F5344CB8AC3E}">
        <p14:creationId xmlns:p14="http://schemas.microsoft.com/office/powerpoint/2010/main" val="514745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571998" y="2780928"/>
            <a:ext cx="4148563" cy="2664296"/>
          </a:xfrm>
          <a:prstGeom prst="rect">
            <a:avLst/>
          </a:prstGeom>
          <a:ln>
            <a:noFill/>
          </a:ln>
          <a:effectLst>
            <a:outerShdw blurRad="190500" algn="tl" rotWithShape="0">
              <a:srgbClr val="000000">
                <a:alpha val="70000"/>
              </a:srgbClr>
            </a:outerShdw>
          </a:effectLst>
        </p:spPr>
      </p:pic>
      <p:sp>
        <p:nvSpPr>
          <p:cNvPr id="2" name="Titel 1"/>
          <p:cNvSpPr>
            <a:spLocks noGrp="1"/>
          </p:cNvSpPr>
          <p:nvPr>
            <p:ph type="title"/>
          </p:nvPr>
        </p:nvSpPr>
        <p:spPr/>
        <p:txBody>
          <a:bodyPr/>
          <a:lstStyle/>
          <a:p>
            <a:r>
              <a:rPr lang="nl-NL" dirty="0" smtClean="0"/>
              <a:t>Français, </a:t>
            </a:r>
            <a:r>
              <a:rPr lang="nl-NL" dirty="0" err="1" smtClean="0"/>
              <a:t>pourquoi</a:t>
            </a:r>
            <a:r>
              <a:rPr lang="nl-NL" dirty="0" smtClean="0"/>
              <a:t>?</a:t>
            </a:r>
            <a:endParaRPr lang="nl-NL" dirty="0"/>
          </a:p>
        </p:txBody>
      </p:sp>
      <p:sp>
        <p:nvSpPr>
          <p:cNvPr id="3" name="Tijdelijke aanduiding voor inhoud 2"/>
          <p:cNvSpPr>
            <a:spLocks noGrp="1"/>
          </p:cNvSpPr>
          <p:nvPr>
            <p:ph idx="1"/>
          </p:nvPr>
        </p:nvSpPr>
        <p:spPr>
          <a:xfrm>
            <a:off x="457200" y="1556792"/>
            <a:ext cx="8229600" cy="4525963"/>
          </a:xfrm>
        </p:spPr>
        <p:txBody>
          <a:bodyPr>
            <a:normAutofit fontScale="85000" lnSpcReduction="20000"/>
          </a:bodyPr>
          <a:lstStyle/>
          <a:p>
            <a:r>
              <a:rPr lang="nl-NL" dirty="0"/>
              <a:t>P</a:t>
            </a:r>
            <a:r>
              <a:rPr lang="nl-NL" dirty="0" smtClean="0"/>
              <a:t>raten met je buren; België, Luxemburg, Frankrijk, Monaco, Zwitserland en Italië.</a:t>
            </a:r>
          </a:p>
          <a:p>
            <a:r>
              <a:rPr lang="nl-NL" dirty="0"/>
              <a:t>H</a:t>
            </a:r>
            <a:r>
              <a:rPr lang="nl-NL" dirty="0" smtClean="0"/>
              <a:t>andelen met bovengenoemde landen,</a:t>
            </a:r>
          </a:p>
          <a:p>
            <a:pPr marL="0" indent="0">
              <a:buNone/>
            </a:pPr>
            <a:r>
              <a:rPr lang="nl-NL" dirty="0"/>
              <a:t> </a:t>
            </a:r>
            <a:r>
              <a:rPr lang="nl-NL" dirty="0" smtClean="0"/>
              <a:t>   maar ook met</a:t>
            </a:r>
          </a:p>
          <a:p>
            <a:pPr marL="0" indent="0">
              <a:buNone/>
            </a:pPr>
            <a:r>
              <a:rPr lang="nl-NL" dirty="0"/>
              <a:t> </a:t>
            </a:r>
            <a:r>
              <a:rPr lang="nl-NL" dirty="0" smtClean="0"/>
              <a:t>   Franstalige Afrikaanse</a:t>
            </a:r>
          </a:p>
          <a:p>
            <a:pPr marL="0" indent="0">
              <a:buNone/>
            </a:pPr>
            <a:r>
              <a:rPr lang="nl-NL" dirty="0"/>
              <a:t> </a:t>
            </a:r>
            <a:r>
              <a:rPr lang="nl-NL" dirty="0" smtClean="0"/>
              <a:t>   landen als Marokko, </a:t>
            </a:r>
          </a:p>
          <a:p>
            <a:pPr marL="0" indent="0">
              <a:buNone/>
            </a:pPr>
            <a:r>
              <a:rPr lang="nl-NL" dirty="0"/>
              <a:t> </a:t>
            </a:r>
            <a:r>
              <a:rPr lang="nl-NL" dirty="0" smtClean="0"/>
              <a:t>   Senegal of Mali.</a:t>
            </a:r>
          </a:p>
          <a:p>
            <a:pPr marL="0" indent="0">
              <a:buNone/>
            </a:pPr>
            <a:r>
              <a:rPr lang="nl-NL" dirty="0"/>
              <a:t> </a:t>
            </a:r>
            <a:r>
              <a:rPr lang="nl-NL" dirty="0" smtClean="0"/>
              <a:t>   En wat te denken van </a:t>
            </a:r>
          </a:p>
          <a:p>
            <a:pPr marL="0" indent="0">
              <a:buNone/>
            </a:pPr>
            <a:r>
              <a:rPr lang="nl-NL" dirty="0"/>
              <a:t> </a:t>
            </a:r>
            <a:r>
              <a:rPr lang="nl-NL" dirty="0" smtClean="0"/>
              <a:t>   de markten in Amerika</a:t>
            </a:r>
          </a:p>
          <a:p>
            <a:pPr marL="0" indent="0">
              <a:buNone/>
            </a:pPr>
            <a:r>
              <a:rPr lang="nl-NL" dirty="0"/>
              <a:t> </a:t>
            </a:r>
            <a:r>
              <a:rPr lang="nl-NL" dirty="0" smtClean="0"/>
              <a:t>   en Azië?</a:t>
            </a:r>
          </a:p>
          <a:p>
            <a:r>
              <a:rPr lang="nl-NL" dirty="0">
                <a:hlinkClick r:id="rId4"/>
              </a:rPr>
              <a:t>http://</a:t>
            </a:r>
            <a:r>
              <a:rPr lang="nl-NL" dirty="0" smtClean="0">
                <a:hlinkClick r:id="rId4"/>
              </a:rPr>
              <a:t>www.nufransleren.nl/waarom-Frans-kiezen.html</a:t>
            </a:r>
            <a:endParaRPr lang="nl-NL" dirty="0" smtClean="0"/>
          </a:p>
          <a:p>
            <a:endParaRPr lang="nl-NL" dirty="0" smtClean="0"/>
          </a:p>
        </p:txBody>
      </p:sp>
    </p:spTree>
    <p:extLst>
      <p:ext uri="{BB962C8B-B14F-4D97-AF65-F5344CB8AC3E}">
        <p14:creationId xmlns:p14="http://schemas.microsoft.com/office/powerpoint/2010/main" val="1792373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Français </a:t>
            </a:r>
            <a:r>
              <a:rPr lang="nl-NL" dirty="0" err="1" smtClean="0"/>
              <a:t>oui</a:t>
            </a:r>
            <a:r>
              <a:rPr lang="nl-NL" dirty="0" smtClean="0"/>
              <a:t> </a:t>
            </a:r>
            <a:r>
              <a:rPr lang="nl-NL" dirty="0" err="1" smtClean="0"/>
              <a:t>ou</a:t>
            </a:r>
            <a:r>
              <a:rPr lang="nl-NL" dirty="0" smtClean="0"/>
              <a:t> non?</a:t>
            </a:r>
            <a:endParaRPr lang="nl-NL" dirty="0"/>
          </a:p>
        </p:txBody>
      </p:sp>
      <p:sp>
        <p:nvSpPr>
          <p:cNvPr id="3" name="Tijdelijke aanduiding voor inhoud 2"/>
          <p:cNvSpPr>
            <a:spLocks noGrp="1"/>
          </p:cNvSpPr>
          <p:nvPr>
            <p:ph idx="1"/>
          </p:nvPr>
        </p:nvSpPr>
        <p:spPr/>
        <p:txBody>
          <a:bodyPr/>
          <a:lstStyle/>
          <a:p>
            <a:r>
              <a:rPr lang="nl-NL" dirty="0" smtClean="0"/>
              <a:t>Frans als keuzevak….</a:t>
            </a:r>
          </a:p>
          <a:p>
            <a:endParaRPr lang="nl-NL" dirty="0" smtClean="0"/>
          </a:p>
          <a:p>
            <a:pPr marL="0" indent="0">
              <a:buNone/>
            </a:pPr>
            <a:r>
              <a:rPr lang="nl-NL" dirty="0"/>
              <a:t> </a:t>
            </a:r>
            <a:r>
              <a:rPr lang="nl-NL" dirty="0" smtClean="0"/>
              <a:t>   - 2</a:t>
            </a:r>
            <a:r>
              <a:rPr lang="nl-NL" baseline="30000" dirty="0" smtClean="0"/>
              <a:t>e</a:t>
            </a:r>
            <a:r>
              <a:rPr lang="nl-NL" dirty="0" smtClean="0"/>
              <a:t> vreemde taal in profiel </a:t>
            </a:r>
            <a:r>
              <a:rPr lang="nl-NL" b="1" dirty="0" smtClean="0"/>
              <a:t>CM</a:t>
            </a:r>
            <a:r>
              <a:rPr lang="nl-NL" dirty="0" smtClean="0"/>
              <a:t>                        </a:t>
            </a:r>
          </a:p>
          <a:p>
            <a:pPr marL="0" indent="0">
              <a:buNone/>
            </a:pPr>
            <a:r>
              <a:rPr lang="nl-NL" dirty="0"/>
              <a:t> </a:t>
            </a:r>
            <a:r>
              <a:rPr lang="nl-NL" dirty="0" smtClean="0"/>
              <a:t>     + alle vrije ruimtes alle profielen</a:t>
            </a:r>
          </a:p>
          <a:p>
            <a:pPr marL="0" indent="0">
              <a:buNone/>
            </a:pPr>
            <a:r>
              <a:rPr lang="nl-NL" dirty="0"/>
              <a:t> </a:t>
            </a:r>
            <a:r>
              <a:rPr lang="nl-NL" dirty="0" smtClean="0"/>
              <a:t>   - VWO doel? </a:t>
            </a:r>
            <a:r>
              <a:rPr lang="nl-NL" dirty="0" smtClean="0">
                <a:sym typeface="Wingdings" panose="05000000000000000000" pitchFamily="2" charset="2"/>
              </a:rPr>
              <a:t>2</a:t>
            </a:r>
            <a:r>
              <a:rPr lang="nl-NL" baseline="30000" dirty="0" smtClean="0">
                <a:sym typeface="Wingdings" panose="05000000000000000000" pitchFamily="2" charset="2"/>
              </a:rPr>
              <a:t>e</a:t>
            </a:r>
            <a:r>
              <a:rPr lang="nl-NL" dirty="0" smtClean="0">
                <a:sym typeface="Wingdings" panose="05000000000000000000" pitchFamily="2" charset="2"/>
              </a:rPr>
              <a:t> vreemde taal</a:t>
            </a:r>
          </a:p>
          <a:p>
            <a:pPr marL="0" indent="0">
              <a:buNone/>
            </a:pPr>
            <a:endParaRPr lang="nl-NL" dirty="0">
              <a:sym typeface="Wingdings" panose="05000000000000000000" pitchFamily="2" charset="2"/>
            </a:endParaRPr>
          </a:p>
          <a:p>
            <a:pPr marL="0" indent="0">
              <a:buNone/>
            </a:pPr>
            <a:endParaRPr lang="nl-NL" dirty="0" smtClean="0">
              <a:sym typeface="Wingdings" panose="05000000000000000000" pitchFamily="2" charset="2"/>
            </a:endParaRPr>
          </a:p>
          <a:p>
            <a:pPr marL="0" indent="0">
              <a:buNone/>
            </a:pPr>
            <a:endParaRPr lang="nl-NL" dirty="0"/>
          </a:p>
        </p:txBody>
      </p:sp>
    </p:spTree>
    <p:extLst>
      <p:ext uri="{BB962C8B-B14F-4D97-AF65-F5344CB8AC3E}">
        <p14:creationId xmlns:p14="http://schemas.microsoft.com/office/powerpoint/2010/main" val="2814405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Wat zeggen ze ervan in Amerika, Duitsland en Engeland?</a:t>
            </a:r>
            <a:endParaRPr lang="nl-NL" dirty="0"/>
          </a:p>
        </p:txBody>
      </p:sp>
      <p:sp>
        <p:nvSpPr>
          <p:cNvPr id="3" name="Tijdelijke aanduiding voor inhoud 2"/>
          <p:cNvSpPr>
            <a:spLocks noGrp="1"/>
          </p:cNvSpPr>
          <p:nvPr>
            <p:ph idx="1"/>
          </p:nvPr>
        </p:nvSpPr>
        <p:spPr/>
        <p:txBody>
          <a:bodyPr/>
          <a:lstStyle/>
          <a:p>
            <a:r>
              <a:rPr lang="nl-NL" b="1" dirty="0" smtClean="0">
                <a:hlinkClick r:id="rId2"/>
              </a:rPr>
              <a:t>Warum </a:t>
            </a:r>
            <a:r>
              <a:rPr lang="nl-NL" b="1" dirty="0">
                <a:hlinkClick r:id="rId2"/>
              </a:rPr>
              <a:t>Französisch lernen? </a:t>
            </a:r>
            <a:endParaRPr lang="nl-NL" b="1" dirty="0" smtClean="0"/>
          </a:p>
          <a:p>
            <a:r>
              <a:rPr lang="nl-NL" dirty="0" smtClean="0">
                <a:hlinkClick r:id="rId3"/>
              </a:rPr>
              <a:t>Wozu </a:t>
            </a:r>
            <a:r>
              <a:rPr lang="nl-NL" dirty="0">
                <a:hlinkClick r:id="rId3"/>
              </a:rPr>
              <a:t>Französisch</a:t>
            </a:r>
            <a:endParaRPr lang="nl-NL" dirty="0"/>
          </a:p>
          <a:p>
            <a:r>
              <a:rPr lang="nl-NL" b="1" dirty="0" smtClean="0">
                <a:hlinkClick r:id="rId4"/>
              </a:rPr>
              <a:t>Why learn French?</a:t>
            </a:r>
            <a:endParaRPr lang="nl-NL" b="1" dirty="0" smtClean="0"/>
          </a:p>
          <a:p>
            <a:r>
              <a:rPr lang="nl-NL" b="1" dirty="0" smtClean="0">
                <a:hlinkClick r:id="rId5"/>
              </a:rPr>
              <a:t>Why we </a:t>
            </a:r>
            <a:r>
              <a:rPr lang="nl-NL" b="1" dirty="0" err="1" smtClean="0">
                <a:hlinkClick r:id="rId5"/>
              </a:rPr>
              <a:t>still</a:t>
            </a:r>
            <a:r>
              <a:rPr lang="nl-NL" b="1" dirty="0" smtClean="0">
                <a:hlinkClick r:id="rId5"/>
              </a:rPr>
              <a:t> </a:t>
            </a:r>
            <a:r>
              <a:rPr lang="nl-NL" b="1" dirty="0" err="1" smtClean="0">
                <a:hlinkClick r:id="rId5"/>
              </a:rPr>
              <a:t>need</a:t>
            </a:r>
            <a:r>
              <a:rPr lang="nl-NL" b="1" dirty="0" smtClean="0">
                <a:hlinkClick r:id="rId5"/>
              </a:rPr>
              <a:t> French</a:t>
            </a:r>
            <a:endParaRPr lang="nl-NL" b="1" dirty="0" smtClean="0"/>
          </a:p>
          <a:p>
            <a:r>
              <a:rPr lang="nl-NL" b="1" dirty="0" smtClean="0">
                <a:hlinkClick r:id="rId6"/>
              </a:rPr>
              <a:t>8 </a:t>
            </a:r>
            <a:r>
              <a:rPr lang="nl-NL" b="1" dirty="0" err="1" smtClean="0">
                <a:hlinkClick r:id="rId6"/>
              </a:rPr>
              <a:t>reasons</a:t>
            </a:r>
            <a:r>
              <a:rPr lang="nl-NL" b="1" dirty="0" smtClean="0">
                <a:hlinkClick r:id="rId6"/>
              </a:rPr>
              <a:t> </a:t>
            </a:r>
            <a:r>
              <a:rPr lang="nl-NL" b="1" dirty="0" err="1" smtClean="0">
                <a:hlinkClick r:id="rId6"/>
              </a:rPr>
              <a:t>you</a:t>
            </a:r>
            <a:r>
              <a:rPr lang="nl-NL" b="1" dirty="0" smtClean="0">
                <a:hlinkClick r:id="rId6"/>
              </a:rPr>
              <a:t> </a:t>
            </a:r>
            <a:r>
              <a:rPr lang="nl-NL" b="1" dirty="0" err="1" smtClean="0">
                <a:hlinkClick r:id="rId6"/>
              </a:rPr>
              <a:t>should</a:t>
            </a:r>
            <a:r>
              <a:rPr lang="nl-NL" b="1" dirty="0" smtClean="0">
                <a:hlinkClick r:id="rId6"/>
              </a:rPr>
              <a:t> learn French</a:t>
            </a:r>
            <a:endParaRPr lang="nl-NL" b="1" dirty="0" smtClean="0"/>
          </a:p>
        </p:txBody>
      </p:sp>
    </p:spTree>
    <p:extLst>
      <p:ext uri="{BB962C8B-B14F-4D97-AF65-F5344CB8AC3E}">
        <p14:creationId xmlns:p14="http://schemas.microsoft.com/office/powerpoint/2010/main" val="1144598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Wat zeggen de leerlingen uit h4 en 5?</a:t>
            </a:r>
            <a:endParaRPr lang="nl-NL" dirty="0"/>
          </a:p>
        </p:txBody>
      </p:sp>
      <p:sp>
        <p:nvSpPr>
          <p:cNvPr id="3" name="Tijdelijke aanduiding voor inhoud 2"/>
          <p:cNvSpPr>
            <a:spLocks noGrp="1"/>
          </p:cNvSpPr>
          <p:nvPr>
            <p:ph idx="1"/>
          </p:nvPr>
        </p:nvSpPr>
        <p:spPr/>
        <p:txBody>
          <a:bodyPr>
            <a:normAutofit fontScale="85000" lnSpcReduction="20000"/>
          </a:bodyPr>
          <a:lstStyle/>
          <a:p>
            <a:pPr marL="0" indent="0">
              <a:buNone/>
            </a:pPr>
            <a:r>
              <a:rPr lang="nl-NL" dirty="0" smtClean="0"/>
              <a:t>H5: - de basis van grammatica en moeilijke dingen al </a:t>
            </a:r>
            <a:r>
              <a:rPr lang="nl-NL" dirty="0" smtClean="0"/>
              <a:t>        </a:t>
            </a:r>
          </a:p>
          <a:p>
            <a:pPr marL="0" indent="0">
              <a:buNone/>
            </a:pPr>
            <a:r>
              <a:rPr lang="nl-NL" dirty="0"/>
              <a:t> </a:t>
            </a:r>
            <a:r>
              <a:rPr lang="nl-NL" dirty="0" smtClean="0"/>
              <a:t>         </a:t>
            </a:r>
            <a:r>
              <a:rPr lang="nl-NL" dirty="0" smtClean="0"/>
              <a:t>gehad </a:t>
            </a:r>
            <a:r>
              <a:rPr lang="nl-NL" dirty="0" smtClean="0"/>
              <a:t>in 1 t/m 3 nu alleen herhalen; geen moeilijk </a:t>
            </a:r>
            <a:r>
              <a:rPr lang="nl-NL" dirty="0" smtClean="0"/>
              <a:t>   </a:t>
            </a:r>
          </a:p>
          <a:p>
            <a:pPr marL="0" indent="0">
              <a:buNone/>
            </a:pPr>
            <a:r>
              <a:rPr lang="nl-NL" dirty="0"/>
              <a:t> </a:t>
            </a:r>
            <a:r>
              <a:rPr lang="nl-NL" dirty="0" smtClean="0"/>
              <a:t>         </a:t>
            </a:r>
            <a:r>
              <a:rPr lang="nl-NL" dirty="0" smtClean="0"/>
              <a:t>spul </a:t>
            </a:r>
            <a:r>
              <a:rPr lang="nl-NL" dirty="0" smtClean="0"/>
              <a:t>meer</a:t>
            </a:r>
          </a:p>
          <a:p>
            <a:pPr marL="0" indent="0">
              <a:buNone/>
            </a:pPr>
            <a:r>
              <a:rPr lang="nl-NL" dirty="0"/>
              <a:t> </a:t>
            </a:r>
            <a:r>
              <a:rPr lang="nl-NL" dirty="0" smtClean="0"/>
              <a:t>     </a:t>
            </a:r>
            <a:r>
              <a:rPr lang="nl-NL" dirty="0" smtClean="0"/>
              <a:t>  - </a:t>
            </a:r>
            <a:r>
              <a:rPr lang="nl-NL" dirty="0" smtClean="0"/>
              <a:t>in veel landen over de wereld gesproken</a:t>
            </a:r>
          </a:p>
          <a:p>
            <a:pPr marL="0" indent="0">
              <a:buNone/>
            </a:pPr>
            <a:r>
              <a:rPr lang="nl-NL" dirty="0"/>
              <a:t> </a:t>
            </a:r>
            <a:r>
              <a:rPr lang="nl-NL" dirty="0" smtClean="0"/>
              <a:t>      </a:t>
            </a:r>
            <a:r>
              <a:rPr lang="nl-NL" dirty="0" smtClean="0"/>
              <a:t> - </a:t>
            </a:r>
            <a:r>
              <a:rPr lang="nl-NL" dirty="0" err="1" smtClean="0"/>
              <a:t>chille</a:t>
            </a:r>
            <a:r>
              <a:rPr lang="nl-NL" dirty="0" smtClean="0"/>
              <a:t> werksfeer</a:t>
            </a:r>
          </a:p>
          <a:p>
            <a:pPr marL="0" indent="0">
              <a:buNone/>
            </a:pPr>
            <a:endParaRPr lang="nl-NL" dirty="0"/>
          </a:p>
          <a:p>
            <a:pPr marL="0" indent="0">
              <a:buNone/>
            </a:pPr>
            <a:r>
              <a:rPr lang="nl-NL" dirty="0" smtClean="0"/>
              <a:t>H4:  - heel gezellige werksfeer</a:t>
            </a:r>
          </a:p>
          <a:p>
            <a:pPr marL="0" indent="0">
              <a:buNone/>
            </a:pPr>
            <a:r>
              <a:rPr lang="nl-NL" dirty="0"/>
              <a:t> </a:t>
            </a:r>
            <a:r>
              <a:rPr lang="nl-NL" dirty="0" smtClean="0"/>
              <a:t>       - als je niet goed bent in </a:t>
            </a:r>
            <a:r>
              <a:rPr lang="nl-NL" dirty="0"/>
              <a:t>D</a:t>
            </a:r>
            <a:r>
              <a:rPr lang="nl-NL" dirty="0" smtClean="0"/>
              <a:t>uits</a:t>
            </a:r>
            <a:r>
              <a:rPr lang="nl-NL" dirty="0" smtClean="0"/>
              <a:t>, wel een 2</a:t>
            </a:r>
            <a:r>
              <a:rPr lang="nl-NL" baseline="30000" dirty="0" smtClean="0"/>
              <a:t>e</a:t>
            </a:r>
            <a:r>
              <a:rPr lang="nl-NL" dirty="0" smtClean="0"/>
              <a:t> taal  </a:t>
            </a:r>
          </a:p>
          <a:p>
            <a:pPr marL="0" indent="0">
              <a:buNone/>
            </a:pPr>
            <a:r>
              <a:rPr lang="nl-NL" dirty="0"/>
              <a:t> </a:t>
            </a:r>
            <a:r>
              <a:rPr lang="nl-NL" dirty="0" smtClean="0"/>
              <a:t>         nodig voor veel opleidingen</a:t>
            </a:r>
            <a:r>
              <a:rPr lang="nl-NL" dirty="0" smtClean="0">
                <a:sym typeface="Wingdings" panose="05000000000000000000" pitchFamily="2" charset="2"/>
              </a:rPr>
              <a:t> </a:t>
            </a:r>
            <a:r>
              <a:rPr lang="nl-NL" dirty="0" smtClean="0">
                <a:sym typeface="Wingdings" panose="05000000000000000000" pitchFamily="2" charset="2"/>
              </a:rPr>
              <a:t>Frans </a:t>
            </a:r>
            <a:r>
              <a:rPr lang="nl-NL" dirty="0" smtClean="0">
                <a:sym typeface="Wingdings" panose="05000000000000000000" pitchFamily="2" charset="2"/>
              </a:rPr>
              <a:t>is </a:t>
            </a:r>
            <a:r>
              <a:rPr lang="nl-NL" dirty="0" smtClean="0">
                <a:sym typeface="Wingdings" panose="05000000000000000000" pitchFamily="2" charset="2"/>
              </a:rPr>
              <a:t>handig</a:t>
            </a:r>
            <a:endParaRPr lang="nl-NL" dirty="0" smtClean="0">
              <a:sym typeface="Wingdings" panose="05000000000000000000" pitchFamily="2" charset="2"/>
            </a:endParaRPr>
          </a:p>
          <a:p>
            <a:pPr marL="0" indent="0">
              <a:buNone/>
            </a:pPr>
            <a:r>
              <a:rPr lang="nl-NL" dirty="0">
                <a:sym typeface="Wingdings" panose="05000000000000000000" pitchFamily="2" charset="2"/>
              </a:rPr>
              <a:t> </a:t>
            </a:r>
            <a:r>
              <a:rPr lang="nl-NL" dirty="0" smtClean="0">
                <a:sym typeface="Wingdings" panose="05000000000000000000" pitchFamily="2" charset="2"/>
              </a:rPr>
              <a:t>      </a:t>
            </a:r>
          </a:p>
          <a:p>
            <a:endParaRPr lang="nl-NL" dirty="0" smtClean="0"/>
          </a:p>
        </p:txBody>
      </p:sp>
    </p:spTree>
    <p:extLst>
      <p:ext uri="{BB962C8B-B14F-4D97-AF65-F5344CB8AC3E}">
        <p14:creationId xmlns:p14="http://schemas.microsoft.com/office/powerpoint/2010/main" val="1219039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Frans bovenbouw Havo</a:t>
            </a:r>
            <a:endParaRPr lang="nl-NL" dirty="0"/>
          </a:p>
        </p:txBody>
      </p:sp>
      <p:sp>
        <p:nvSpPr>
          <p:cNvPr id="3" name="Tijdelijke aanduiding voor inhoud 2"/>
          <p:cNvSpPr>
            <a:spLocks noGrp="1"/>
          </p:cNvSpPr>
          <p:nvPr>
            <p:ph idx="1"/>
          </p:nvPr>
        </p:nvSpPr>
        <p:spPr>
          <a:xfrm>
            <a:off x="251520" y="1124744"/>
            <a:ext cx="8640960" cy="5472608"/>
          </a:xfrm>
        </p:spPr>
        <p:txBody>
          <a:bodyPr>
            <a:normAutofit fontScale="25000" lnSpcReduction="20000"/>
          </a:bodyPr>
          <a:lstStyle/>
          <a:p>
            <a:pPr marL="0" indent="0">
              <a:buNone/>
            </a:pPr>
            <a:r>
              <a:rPr lang="nl-NL" dirty="0" smtClean="0"/>
              <a:t>                                                                                                                       </a:t>
            </a:r>
          </a:p>
          <a:p>
            <a:pPr marL="0" indent="0">
              <a:buNone/>
            </a:pPr>
            <a:r>
              <a:rPr lang="nl-NL" sz="9600" dirty="0" smtClean="0"/>
              <a:t>                                                                </a:t>
            </a:r>
          </a:p>
          <a:p>
            <a:pPr marL="0" indent="0">
              <a:buNone/>
            </a:pPr>
            <a:r>
              <a:rPr lang="nl-NL" sz="9600" dirty="0"/>
              <a:t> </a:t>
            </a:r>
            <a:r>
              <a:rPr lang="nl-NL" sz="9600" dirty="0" smtClean="0"/>
              <a:t>                                                                </a:t>
            </a:r>
            <a:r>
              <a:rPr lang="nl-NL" sz="11200" dirty="0" smtClean="0"/>
              <a:t>4 katernen = 4 toetsen     </a:t>
            </a:r>
          </a:p>
          <a:p>
            <a:pPr marL="0" indent="0">
              <a:buNone/>
            </a:pPr>
            <a:r>
              <a:rPr lang="nl-NL" sz="11200" dirty="0"/>
              <a:t> </a:t>
            </a:r>
            <a:r>
              <a:rPr lang="nl-NL" sz="11200" dirty="0" smtClean="0"/>
              <a:t>                                                          voortgangsrapport</a:t>
            </a:r>
          </a:p>
          <a:p>
            <a:pPr marL="0" indent="0">
              <a:buNone/>
            </a:pPr>
            <a:r>
              <a:rPr lang="nl-NL" sz="11200" dirty="0" smtClean="0"/>
              <a:t>                                                                     = 25% v.d. tijd</a:t>
            </a:r>
          </a:p>
          <a:p>
            <a:pPr marL="0" indent="0">
              <a:buNone/>
            </a:pPr>
            <a:r>
              <a:rPr lang="nl-NL" sz="11200" dirty="0"/>
              <a:t> </a:t>
            </a:r>
            <a:r>
              <a:rPr lang="nl-NL" sz="11200" dirty="0" smtClean="0"/>
              <a:t>                                                      Herhaling grammatica       </a:t>
            </a:r>
          </a:p>
          <a:p>
            <a:pPr marL="0" indent="0">
              <a:buNone/>
            </a:pPr>
            <a:r>
              <a:rPr lang="nl-NL" sz="11200" dirty="0"/>
              <a:t> </a:t>
            </a:r>
            <a:r>
              <a:rPr lang="nl-NL" sz="11200" dirty="0" smtClean="0"/>
              <a:t>                                                      met référence en i-clips</a:t>
            </a:r>
          </a:p>
          <a:p>
            <a:pPr marL="0" indent="0">
              <a:buNone/>
            </a:pPr>
            <a:endParaRPr lang="nl-NL" sz="11200" dirty="0"/>
          </a:p>
          <a:p>
            <a:pPr marL="0" indent="0">
              <a:buNone/>
            </a:pPr>
            <a:r>
              <a:rPr lang="nl-NL" sz="11200" dirty="0" smtClean="0"/>
              <a:t>Werken aan je vaardigheden: =75% v.d. tijd voor SE</a:t>
            </a:r>
          </a:p>
          <a:p>
            <a:pPr marL="0" indent="0">
              <a:buNone/>
            </a:pPr>
            <a:r>
              <a:rPr lang="nl-NL" sz="11200" dirty="0" smtClean="0"/>
              <a:t>Kunnen luisteren, spreken, lezen en schrijven </a:t>
            </a:r>
          </a:p>
          <a:p>
            <a:pPr marL="0" indent="0">
              <a:buNone/>
            </a:pPr>
            <a:endParaRPr lang="nl-NL" sz="11200" dirty="0" smtClean="0"/>
          </a:p>
          <a:p>
            <a:pPr marL="0" indent="0">
              <a:buNone/>
            </a:pPr>
            <a:r>
              <a:rPr lang="nl-NL" sz="11200" dirty="0" smtClean="0"/>
              <a:t>Snuiven aan kunst en cultuur:</a:t>
            </a:r>
          </a:p>
          <a:p>
            <a:pPr marL="0" indent="0">
              <a:buNone/>
            </a:pPr>
            <a:r>
              <a:rPr lang="nl-NL" sz="11200" dirty="0" smtClean="0"/>
              <a:t>Literatuur, film, muziek + eigen inbreng</a:t>
            </a:r>
            <a:endParaRPr lang="nl-NL" sz="11200" dirty="0"/>
          </a:p>
          <a:p>
            <a:pPr marL="0" indent="0">
              <a:buNone/>
            </a:pPr>
            <a:endParaRPr lang="nl-NL" dirty="0"/>
          </a:p>
        </p:txBody>
      </p:sp>
      <p:pic>
        <p:nvPicPr>
          <p:cNvPr id="5" name="Afbeelding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556792"/>
            <a:ext cx="3672408" cy="2395241"/>
          </a:xfrm>
          <a:prstGeom prst="rect">
            <a:avLst/>
          </a:prstGeom>
        </p:spPr>
      </p:pic>
    </p:spTree>
    <p:extLst>
      <p:ext uri="{BB962C8B-B14F-4D97-AF65-F5344CB8AC3E}">
        <p14:creationId xmlns:p14="http://schemas.microsoft.com/office/powerpoint/2010/main" val="3323583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leer je een vreemde taal?</a:t>
            </a:r>
            <a:endParaRPr lang="nl-NL" dirty="0"/>
          </a:p>
        </p:txBody>
      </p:sp>
      <p:sp>
        <p:nvSpPr>
          <p:cNvPr id="3" name="Tijdelijke aanduiding voor inhoud 2"/>
          <p:cNvSpPr>
            <a:spLocks noGrp="1"/>
          </p:cNvSpPr>
          <p:nvPr>
            <p:ph idx="1"/>
          </p:nvPr>
        </p:nvSpPr>
        <p:spPr/>
        <p:txBody>
          <a:bodyPr>
            <a:normAutofit/>
          </a:bodyPr>
          <a:lstStyle/>
          <a:p>
            <a:r>
              <a:rPr lang="nl-NL"/>
              <a:t>Doeltaal </a:t>
            </a:r>
            <a:r>
              <a:rPr lang="nl-NL" smtClean="0"/>
              <a:t>voertaal ?.....</a:t>
            </a:r>
            <a:endParaRPr lang="nl-NL" dirty="0"/>
          </a:p>
          <a:p>
            <a:r>
              <a:rPr lang="nl-NL" dirty="0"/>
              <a:t>Betekenisvolle situaties en opdrachten</a:t>
            </a:r>
          </a:p>
          <a:p>
            <a:r>
              <a:rPr lang="nl-NL" dirty="0"/>
              <a:t>Vaardigheden trainen: kilometers maken</a:t>
            </a:r>
          </a:p>
          <a:p>
            <a:pPr marL="0" indent="0">
              <a:buNone/>
            </a:pPr>
            <a:r>
              <a:rPr lang="nl-NL" dirty="0"/>
              <a:t>We verwachten dus </a:t>
            </a:r>
            <a:r>
              <a:rPr lang="nl-NL" b="1" dirty="0"/>
              <a:t>inzet</a:t>
            </a:r>
            <a:r>
              <a:rPr lang="nl-NL" dirty="0"/>
              <a:t> van jou:</a:t>
            </a:r>
          </a:p>
          <a:p>
            <a:pPr marL="0" indent="0">
              <a:buNone/>
            </a:pPr>
            <a:r>
              <a:rPr lang="nl-NL" dirty="0"/>
              <a:t>Kijk </a:t>
            </a:r>
            <a:r>
              <a:rPr lang="nl-NL" dirty="0" smtClean="0"/>
              <a:t>naar Franse televisie en films, reportages </a:t>
            </a:r>
            <a:r>
              <a:rPr lang="nl-NL" dirty="0"/>
              <a:t>en </a:t>
            </a:r>
            <a:r>
              <a:rPr lang="nl-NL" dirty="0" smtClean="0"/>
              <a:t>nieuwsberichten, luister naar muziek enz</a:t>
            </a:r>
            <a:r>
              <a:rPr lang="nl-NL" dirty="0"/>
              <a:t>.</a:t>
            </a:r>
          </a:p>
          <a:p>
            <a:pPr marL="0" indent="0">
              <a:buNone/>
            </a:pPr>
            <a:r>
              <a:rPr lang="nl-NL" dirty="0"/>
              <a:t>Er is veel leuk online </a:t>
            </a:r>
            <a:r>
              <a:rPr lang="nl-NL" dirty="0" smtClean="0"/>
              <a:t>materiaal om je te helpen in je leerproces, </a:t>
            </a:r>
            <a:r>
              <a:rPr lang="nl-NL" dirty="0"/>
              <a:t>maar je moet het </a:t>
            </a:r>
            <a:r>
              <a:rPr lang="nl-NL" b="1" dirty="0"/>
              <a:t>DOEN</a:t>
            </a:r>
            <a:r>
              <a:rPr lang="nl-NL" dirty="0"/>
              <a:t>!</a:t>
            </a:r>
          </a:p>
          <a:p>
            <a:endParaRPr lang="nl-NL" dirty="0"/>
          </a:p>
        </p:txBody>
      </p:sp>
    </p:spTree>
    <p:extLst>
      <p:ext uri="{BB962C8B-B14F-4D97-AF65-F5344CB8AC3E}">
        <p14:creationId xmlns:p14="http://schemas.microsoft.com/office/powerpoint/2010/main" val="22962778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Moeilijk</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err="1" smtClean="0"/>
              <a:t>Kennis</a:t>
            </a:r>
            <a:r>
              <a:rPr lang="en-US" dirty="0" smtClean="0"/>
              <a:t> van de </a:t>
            </a:r>
            <a:r>
              <a:rPr lang="en-US" dirty="0" err="1" smtClean="0"/>
              <a:t>taal</a:t>
            </a:r>
            <a:r>
              <a:rPr lang="en-US" dirty="0" smtClean="0"/>
              <a:t>: </a:t>
            </a:r>
            <a:r>
              <a:rPr lang="en-US" dirty="0" err="1" smtClean="0"/>
              <a:t>herhaling</a:t>
            </a:r>
            <a:r>
              <a:rPr lang="en-US" dirty="0" smtClean="0"/>
              <a:t> is </a:t>
            </a:r>
            <a:r>
              <a:rPr lang="en-US" dirty="0" err="1" smtClean="0"/>
              <a:t>inslijting</a:t>
            </a:r>
            <a:r>
              <a:rPr lang="en-US" dirty="0" smtClean="0"/>
              <a:t> </a:t>
            </a:r>
          </a:p>
          <a:p>
            <a:endParaRPr lang="en-US" dirty="0" smtClean="0"/>
          </a:p>
          <a:p>
            <a:r>
              <a:rPr lang="en-US" dirty="0" err="1" smtClean="0"/>
              <a:t>Maakwerk</a:t>
            </a:r>
            <a:r>
              <a:rPr lang="en-US" dirty="0" smtClean="0"/>
              <a:t> versus </a:t>
            </a:r>
            <a:r>
              <a:rPr lang="en-US" dirty="0" err="1" smtClean="0"/>
              <a:t>leerwerk</a:t>
            </a:r>
            <a:r>
              <a:rPr lang="en-US" dirty="0" smtClean="0"/>
              <a:t>: </a:t>
            </a:r>
            <a:r>
              <a:rPr lang="en-US" dirty="0" err="1" smtClean="0"/>
              <a:t>plannen</a:t>
            </a:r>
            <a:r>
              <a:rPr lang="en-US" dirty="0" smtClean="0"/>
              <a:t>!</a:t>
            </a:r>
          </a:p>
          <a:p>
            <a:pPr marL="0" indent="0">
              <a:buNone/>
            </a:pPr>
            <a:r>
              <a:rPr lang="en-US" dirty="0" smtClean="0"/>
              <a:t>                 (</a:t>
            </a:r>
            <a:r>
              <a:rPr lang="en-US" dirty="0" err="1" smtClean="0"/>
              <a:t>weet</a:t>
            </a:r>
            <a:r>
              <a:rPr lang="en-US" dirty="0" smtClean="0"/>
              <a:t> je nog?: </a:t>
            </a:r>
            <a:r>
              <a:rPr lang="en-US" dirty="0" err="1" smtClean="0"/>
              <a:t>eerst</a:t>
            </a:r>
            <a:r>
              <a:rPr lang="en-US" dirty="0" smtClean="0"/>
              <a:t> </a:t>
            </a:r>
            <a:r>
              <a:rPr lang="en-US" dirty="0" err="1" smtClean="0"/>
              <a:t>werken</a:t>
            </a:r>
            <a:r>
              <a:rPr lang="en-US" dirty="0" smtClean="0"/>
              <a:t> </a:t>
            </a:r>
            <a:r>
              <a:rPr lang="en-US" dirty="0" err="1" smtClean="0"/>
              <a:t>dan</a:t>
            </a:r>
            <a:r>
              <a:rPr lang="en-US" dirty="0" smtClean="0"/>
              <a:t>…)</a:t>
            </a:r>
          </a:p>
          <a:p>
            <a:endParaRPr lang="en-US" dirty="0" smtClean="0"/>
          </a:p>
          <a:p>
            <a:r>
              <a:rPr lang="en-US" dirty="0" err="1" smtClean="0"/>
              <a:t>Zelf</a:t>
            </a:r>
            <a:r>
              <a:rPr lang="en-US" dirty="0" smtClean="0"/>
              <a:t> </a:t>
            </a:r>
            <a:r>
              <a:rPr lang="en-US" dirty="0" err="1" smtClean="0"/>
              <a:t>vragen</a:t>
            </a:r>
            <a:r>
              <a:rPr lang="en-US" dirty="0" smtClean="0"/>
              <a:t> </a:t>
            </a:r>
            <a:r>
              <a:rPr lang="en-US" dirty="0" err="1" smtClean="0"/>
              <a:t>stellen</a:t>
            </a:r>
            <a:endParaRPr lang="en-US" dirty="0" smtClean="0"/>
          </a:p>
          <a:p>
            <a:endParaRPr lang="en-US" dirty="0" smtClean="0"/>
          </a:p>
          <a:p>
            <a:r>
              <a:rPr lang="en-US" dirty="0" err="1" smtClean="0"/>
              <a:t>Zelf</a:t>
            </a:r>
            <a:r>
              <a:rPr lang="en-US" dirty="0" smtClean="0"/>
              <a:t> </a:t>
            </a:r>
            <a:r>
              <a:rPr lang="en-US" dirty="0" err="1" smtClean="0"/>
              <a:t>kritisch</a:t>
            </a:r>
            <a:r>
              <a:rPr lang="en-US" dirty="0" smtClean="0"/>
              <a:t> </a:t>
            </a:r>
            <a:r>
              <a:rPr lang="en-US" dirty="0" err="1" smtClean="0"/>
              <a:t>zijn</a:t>
            </a:r>
            <a:r>
              <a:rPr lang="en-US" dirty="0" smtClean="0"/>
              <a:t> </a:t>
            </a:r>
            <a:r>
              <a:rPr lang="en-US" dirty="0" err="1" smtClean="0"/>
              <a:t>bij</a:t>
            </a:r>
            <a:r>
              <a:rPr lang="en-US" dirty="0" smtClean="0"/>
              <a:t> </a:t>
            </a:r>
            <a:r>
              <a:rPr lang="en-US" dirty="0" err="1" smtClean="0"/>
              <a:t>herhaling</a:t>
            </a:r>
            <a:r>
              <a:rPr lang="en-US" dirty="0" smtClean="0"/>
              <a:t> </a:t>
            </a:r>
            <a:r>
              <a:rPr lang="en-US" dirty="0" err="1" smtClean="0"/>
              <a:t>onderbouw</a:t>
            </a:r>
            <a:endParaRPr lang="en-US" dirty="0"/>
          </a:p>
        </p:txBody>
      </p:sp>
    </p:spTree>
    <p:extLst>
      <p:ext uri="{BB962C8B-B14F-4D97-AF65-F5344CB8AC3E}">
        <p14:creationId xmlns:p14="http://schemas.microsoft.com/office/powerpoint/2010/main" val="4190409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13330</TotalTime>
  <Words>631</Words>
  <Application>Microsoft Office PowerPoint</Application>
  <PresentationFormat>Diavoorstelling (4:3)</PresentationFormat>
  <Paragraphs>110</Paragraphs>
  <Slides>16</Slides>
  <Notes>0</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16</vt:i4>
      </vt:variant>
    </vt:vector>
  </HeadingPairs>
  <TitlesOfParts>
    <vt:vector size="21" baseType="lpstr">
      <vt:lpstr>Arial</vt:lpstr>
      <vt:lpstr>Calibri</vt:lpstr>
      <vt:lpstr>Wingdings</vt:lpstr>
      <vt:lpstr>Kantoorthema</vt:lpstr>
      <vt:lpstr>Office Theme</vt:lpstr>
      <vt:lpstr>PowerPoint-presentatie</vt:lpstr>
      <vt:lpstr>Waarom een (extra) vreemde taal?</vt:lpstr>
      <vt:lpstr>Français, pourquoi?</vt:lpstr>
      <vt:lpstr>Français oui ou non?</vt:lpstr>
      <vt:lpstr>Wat zeggen ze ervan in Amerika, Duitsland en Engeland?</vt:lpstr>
      <vt:lpstr>Wat zeggen de leerlingen uit h4 en 5?</vt:lpstr>
      <vt:lpstr>Frans bovenbouw Havo</vt:lpstr>
      <vt:lpstr>Hoe leer je een vreemde taal?</vt:lpstr>
      <vt:lpstr>Moeilijk?</vt:lpstr>
      <vt:lpstr>  Om te kunnen werken voor bedrijven in Nederland   die Franstalig personeel zoeken. </vt:lpstr>
      <vt:lpstr>Of in het buitenland…</vt:lpstr>
      <vt:lpstr>PowerPoint-presentatie</vt:lpstr>
      <vt:lpstr>Wat heeft Frankrijk met Nederland?</vt:lpstr>
      <vt:lpstr>Opleiding voorbeeld</vt:lpstr>
      <vt:lpstr>Franse bedrijven/handel in Nederland</vt:lpstr>
      <vt:lpstr>Nederlandse bedrijven/handel in frankrijk</vt:lpstr>
    </vt:vector>
  </TitlesOfParts>
  <Company>OSG Singelland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 heeft frankrijk met nederland?</dc:title>
  <dc:creator>beheer</dc:creator>
  <cp:lastModifiedBy>Gebruiker</cp:lastModifiedBy>
  <cp:revision>55</cp:revision>
  <dcterms:created xsi:type="dcterms:W3CDTF">2014-02-18T16:03:32Z</dcterms:created>
  <dcterms:modified xsi:type="dcterms:W3CDTF">2017-03-03T17:54:42Z</dcterms:modified>
</cp:coreProperties>
</file>